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1" r:id="rId3"/>
    <p:sldId id="307" r:id="rId4"/>
    <p:sldId id="308" r:id="rId5"/>
    <p:sldId id="292" r:id="rId6"/>
    <p:sldId id="295" r:id="rId7"/>
    <p:sldId id="296" r:id="rId8"/>
    <p:sldId id="333" r:id="rId9"/>
    <p:sldId id="319" r:id="rId10"/>
    <p:sldId id="334" r:id="rId11"/>
    <p:sldId id="332" r:id="rId12"/>
    <p:sldId id="336" r:id="rId13"/>
    <p:sldId id="325" r:id="rId14"/>
    <p:sldId id="338" r:id="rId15"/>
    <p:sldId id="297" r:id="rId16"/>
    <p:sldId id="310" r:id="rId17"/>
    <p:sldId id="311" r:id="rId18"/>
    <p:sldId id="312" r:id="rId19"/>
    <p:sldId id="313" r:id="rId20"/>
    <p:sldId id="314" r:id="rId21"/>
    <p:sldId id="321" r:id="rId22"/>
    <p:sldId id="258" r:id="rId23"/>
    <p:sldId id="256" r:id="rId24"/>
    <p:sldId id="260" r:id="rId25"/>
    <p:sldId id="262" r:id="rId26"/>
    <p:sldId id="264" r:id="rId27"/>
    <p:sldId id="263" r:id="rId28"/>
    <p:sldId id="265" r:id="rId29"/>
    <p:sldId id="266" r:id="rId30"/>
    <p:sldId id="267" r:id="rId31"/>
    <p:sldId id="316" r:id="rId32"/>
    <p:sldId id="318" r:id="rId33"/>
    <p:sldId id="268" r:id="rId34"/>
    <p:sldId id="269" r:id="rId35"/>
    <p:sldId id="270" r:id="rId36"/>
    <p:sldId id="322" r:id="rId37"/>
    <p:sldId id="326" r:id="rId38"/>
    <p:sldId id="275" r:id="rId39"/>
    <p:sldId id="276" r:id="rId40"/>
    <p:sldId id="278" r:id="rId41"/>
    <p:sldId id="277" r:id="rId42"/>
    <p:sldId id="279" r:id="rId43"/>
    <p:sldId id="280" r:id="rId44"/>
    <p:sldId id="281" r:id="rId45"/>
    <p:sldId id="282" r:id="rId46"/>
    <p:sldId id="283" r:id="rId47"/>
    <p:sldId id="284" r:id="rId48"/>
    <p:sldId id="290" r:id="rId49"/>
    <p:sldId id="286" r:id="rId50"/>
    <p:sldId id="287" r:id="rId51"/>
    <p:sldId id="28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C5F3"/>
    <a:srgbClr val="827F00"/>
    <a:srgbClr val="BCB800"/>
    <a:srgbClr val="FFFFE1"/>
    <a:srgbClr val="B400B4"/>
    <a:srgbClr val="FF66FF"/>
    <a:srgbClr val="FEF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DB3CD5-B9AC-4D5D-9180-242E35A60DF1}" type="doc">
      <dgm:prSet loTypeId="urn:microsoft.com/office/officeart/2005/8/layout/hProcess3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365B6EB-6853-41CD-AA16-81110D68FD11}">
      <dgm:prSet/>
      <dgm:spPr/>
      <dgm:t>
        <a:bodyPr/>
        <a:lstStyle/>
        <a:p>
          <a:pPr rtl="0"/>
          <a:r>
            <a:rPr lang="en-US" b="1" dirty="0" smtClean="0"/>
            <a:t>Current Healthcare </a:t>
          </a:r>
          <a:r>
            <a:rPr lang="en-US" b="1" dirty="0" smtClean="0"/>
            <a:t>Scenario</a:t>
          </a:r>
          <a:endParaRPr lang="en-IN" dirty="0"/>
        </a:p>
      </dgm:t>
    </dgm:pt>
    <dgm:pt modelId="{D51F5E49-2464-4CBF-865C-141EE4851023}" type="parTrans" cxnId="{8A06E0E0-EEF2-4E7D-BB8A-90DABD056426}">
      <dgm:prSet/>
      <dgm:spPr/>
      <dgm:t>
        <a:bodyPr/>
        <a:lstStyle/>
        <a:p>
          <a:endParaRPr lang="en-IN"/>
        </a:p>
      </dgm:t>
    </dgm:pt>
    <dgm:pt modelId="{3669EC57-FA58-49A2-AC6A-74C4F312E024}" type="sibTrans" cxnId="{8A06E0E0-EEF2-4E7D-BB8A-90DABD056426}">
      <dgm:prSet/>
      <dgm:spPr/>
      <dgm:t>
        <a:bodyPr/>
        <a:lstStyle/>
        <a:p>
          <a:endParaRPr lang="en-IN"/>
        </a:p>
      </dgm:t>
    </dgm:pt>
    <dgm:pt modelId="{D15CF0C2-278B-4D83-B72A-5F9B54184421}" type="pres">
      <dgm:prSet presAssocID="{FDDB3CD5-B9AC-4D5D-9180-242E35A60DF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F889D2D-B358-442D-8BF0-395DBB6A2283}" type="pres">
      <dgm:prSet presAssocID="{FDDB3CD5-B9AC-4D5D-9180-242E35A60DF1}" presName="dummy" presStyleCnt="0"/>
      <dgm:spPr/>
    </dgm:pt>
    <dgm:pt modelId="{106AC186-1108-445D-AF2F-0D7964BC05C3}" type="pres">
      <dgm:prSet presAssocID="{FDDB3CD5-B9AC-4D5D-9180-242E35A60DF1}" presName="linH" presStyleCnt="0"/>
      <dgm:spPr/>
    </dgm:pt>
    <dgm:pt modelId="{66EB9B0A-EFDB-4F10-829D-489AF444EA77}" type="pres">
      <dgm:prSet presAssocID="{FDDB3CD5-B9AC-4D5D-9180-242E35A60DF1}" presName="padding1" presStyleCnt="0"/>
      <dgm:spPr/>
    </dgm:pt>
    <dgm:pt modelId="{82EB9966-58FA-4159-8905-E7BE7AF5A2E8}" type="pres">
      <dgm:prSet presAssocID="{5365B6EB-6853-41CD-AA16-81110D68FD11}" presName="linV" presStyleCnt="0"/>
      <dgm:spPr/>
    </dgm:pt>
    <dgm:pt modelId="{77905ECC-59F0-4AA7-B066-DC29F8521506}" type="pres">
      <dgm:prSet presAssocID="{5365B6EB-6853-41CD-AA16-81110D68FD11}" presName="spVertical1" presStyleCnt="0"/>
      <dgm:spPr/>
    </dgm:pt>
    <dgm:pt modelId="{25B562B7-2396-4983-9FA6-7C05A0844A5A}" type="pres">
      <dgm:prSet presAssocID="{5365B6EB-6853-41CD-AA16-81110D68FD11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8D5F1CC-7D64-4D27-9B59-BEE0FAB6C081}" type="pres">
      <dgm:prSet presAssocID="{5365B6EB-6853-41CD-AA16-81110D68FD11}" presName="spVertical2" presStyleCnt="0"/>
      <dgm:spPr/>
    </dgm:pt>
    <dgm:pt modelId="{0582C8B0-E0FE-470A-A8D9-861FCE5B9670}" type="pres">
      <dgm:prSet presAssocID="{5365B6EB-6853-41CD-AA16-81110D68FD11}" presName="spVertical3" presStyleCnt="0"/>
      <dgm:spPr/>
    </dgm:pt>
    <dgm:pt modelId="{90A7E9B1-3C5D-43ED-AA3E-B29E54DEB238}" type="pres">
      <dgm:prSet presAssocID="{FDDB3CD5-B9AC-4D5D-9180-242E35A60DF1}" presName="padding2" presStyleCnt="0"/>
      <dgm:spPr/>
    </dgm:pt>
    <dgm:pt modelId="{9CE3028A-CFE6-440D-91D5-3522CBC10878}" type="pres">
      <dgm:prSet presAssocID="{FDDB3CD5-B9AC-4D5D-9180-242E35A60DF1}" presName="negArrow" presStyleCnt="0"/>
      <dgm:spPr/>
    </dgm:pt>
    <dgm:pt modelId="{F3069A2B-7B82-4E11-AA70-A57C3CCE79B1}" type="pres">
      <dgm:prSet presAssocID="{FDDB3CD5-B9AC-4D5D-9180-242E35A60DF1}" presName="backgroundArrow" presStyleLbl="node1" presStyleIdx="0" presStyleCnt="1"/>
      <dgm:spPr/>
    </dgm:pt>
  </dgm:ptLst>
  <dgm:cxnLst>
    <dgm:cxn modelId="{18A51198-68EA-4BBF-B437-E3EB55D1FD08}" type="presOf" srcId="{FDDB3CD5-B9AC-4D5D-9180-242E35A60DF1}" destId="{D15CF0C2-278B-4D83-B72A-5F9B54184421}" srcOrd="0" destOrd="0" presId="urn:microsoft.com/office/officeart/2005/8/layout/hProcess3"/>
    <dgm:cxn modelId="{8A06E0E0-EEF2-4E7D-BB8A-90DABD056426}" srcId="{FDDB3CD5-B9AC-4D5D-9180-242E35A60DF1}" destId="{5365B6EB-6853-41CD-AA16-81110D68FD11}" srcOrd="0" destOrd="0" parTransId="{D51F5E49-2464-4CBF-865C-141EE4851023}" sibTransId="{3669EC57-FA58-49A2-AC6A-74C4F312E024}"/>
    <dgm:cxn modelId="{0F933076-0A3F-4C1C-A723-EC12403C6F39}" type="presOf" srcId="{5365B6EB-6853-41CD-AA16-81110D68FD11}" destId="{25B562B7-2396-4983-9FA6-7C05A0844A5A}" srcOrd="0" destOrd="0" presId="urn:microsoft.com/office/officeart/2005/8/layout/hProcess3"/>
    <dgm:cxn modelId="{7AFDF301-125B-4E9A-8710-9E553EC844AF}" type="presParOf" srcId="{D15CF0C2-278B-4D83-B72A-5F9B54184421}" destId="{8F889D2D-B358-442D-8BF0-395DBB6A2283}" srcOrd="0" destOrd="0" presId="urn:microsoft.com/office/officeart/2005/8/layout/hProcess3"/>
    <dgm:cxn modelId="{BB2BE9D4-DE81-4E5F-94A5-811CE51F5A1A}" type="presParOf" srcId="{D15CF0C2-278B-4D83-B72A-5F9B54184421}" destId="{106AC186-1108-445D-AF2F-0D7964BC05C3}" srcOrd="1" destOrd="0" presId="urn:microsoft.com/office/officeart/2005/8/layout/hProcess3"/>
    <dgm:cxn modelId="{BF3B7830-A16E-44B0-872B-953D516CC011}" type="presParOf" srcId="{106AC186-1108-445D-AF2F-0D7964BC05C3}" destId="{66EB9B0A-EFDB-4F10-829D-489AF444EA77}" srcOrd="0" destOrd="0" presId="urn:microsoft.com/office/officeart/2005/8/layout/hProcess3"/>
    <dgm:cxn modelId="{698FE942-6A3D-4D0E-ABF5-212869F325D1}" type="presParOf" srcId="{106AC186-1108-445D-AF2F-0D7964BC05C3}" destId="{82EB9966-58FA-4159-8905-E7BE7AF5A2E8}" srcOrd="1" destOrd="0" presId="urn:microsoft.com/office/officeart/2005/8/layout/hProcess3"/>
    <dgm:cxn modelId="{E9CF12AF-66CD-4F46-8782-CA9A10D8B52E}" type="presParOf" srcId="{82EB9966-58FA-4159-8905-E7BE7AF5A2E8}" destId="{77905ECC-59F0-4AA7-B066-DC29F8521506}" srcOrd="0" destOrd="0" presId="urn:microsoft.com/office/officeart/2005/8/layout/hProcess3"/>
    <dgm:cxn modelId="{18AD4582-F722-46C6-8A4F-EE4C550C64FF}" type="presParOf" srcId="{82EB9966-58FA-4159-8905-E7BE7AF5A2E8}" destId="{25B562B7-2396-4983-9FA6-7C05A0844A5A}" srcOrd="1" destOrd="0" presId="urn:microsoft.com/office/officeart/2005/8/layout/hProcess3"/>
    <dgm:cxn modelId="{BAFCAA33-D337-44A7-ADA8-610104771612}" type="presParOf" srcId="{82EB9966-58FA-4159-8905-E7BE7AF5A2E8}" destId="{68D5F1CC-7D64-4D27-9B59-BEE0FAB6C081}" srcOrd="2" destOrd="0" presId="urn:microsoft.com/office/officeart/2005/8/layout/hProcess3"/>
    <dgm:cxn modelId="{F516A523-533A-450B-8A15-DCF5613AA8BF}" type="presParOf" srcId="{82EB9966-58FA-4159-8905-E7BE7AF5A2E8}" destId="{0582C8B0-E0FE-470A-A8D9-861FCE5B9670}" srcOrd="3" destOrd="0" presId="urn:microsoft.com/office/officeart/2005/8/layout/hProcess3"/>
    <dgm:cxn modelId="{487DE44A-3E59-4EF8-9AC2-C1DD1BB96BAF}" type="presParOf" srcId="{106AC186-1108-445D-AF2F-0D7964BC05C3}" destId="{90A7E9B1-3C5D-43ED-AA3E-B29E54DEB238}" srcOrd="2" destOrd="0" presId="urn:microsoft.com/office/officeart/2005/8/layout/hProcess3"/>
    <dgm:cxn modelId="{12517B92-363C-4B37-A4BD-85D00BB714D8}" type="presParOf" srcId="{106AC186-1108-445D-AF2F-0D7964BC05C3}" destId="{9CE3028A-CFE6-440D-91D5-3522CBC10878}" srcOrd="3" destOrd="0" presId="urn:microsoft.com/office/officeart/2005/8/layout/hProcess3"/>
    <dgm:cxn modelId="{9E8AD5CA-2FE3-4EF6-9CDC-EC1933410131}" type="presParOf" srcId="{106AC186-1108-445D-AF2F-0D7964BC05C3}" destId="{F3069A2B-7B82-4E11-AA70-A57C3CCE79B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B7BF8B-245D-4999-9D3B-5B87367C6DA4}" type="doc">
      <dgm:prSet loTypeId="urn:microsoft.com/office/officeart/2005/8/layout/pyramid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F5C4217-05EE-4B97-A866-76C1B1EBCAB0}">
      <dgm:prSet/>
      <dgm:spPr/>
      <dgm:t>
        <a:bodyPr/>
        <a:lstStyle/>
        <a:p>
          <a:pPr rtl="0"/>
          <a:r>
            <a:rPr lang="en-US" b="1" dirty="0" smtClean="0"/>
            <a:t>Future Healthcare Scenario should be like </a:t>
          </a:r>
          <a:r>
            <a:rPr lang="en-US" b="1" dirty="0" smtClean="0"/>
            <a:t>this via Quanta HIS</a:t>
          </a:r>
          <a:endParaRPr lang="en-IN" dirty="0"/>
        </a:p>
      </dgm:t>
    </dgm:pt>
    <dgm:pt modelId="{E1623DC0-2C1F-4198-94E3-C51C41AD08F8}" type="parTrans" cxnId="{1EBA6943-2A19-4F51-8E54-346CBA19B206}">
      <dgm:prSet/>
      <dgm:spPr/>
      <dgm:t>
        <a:bodyPr/>
        <a:lstStyle/>
        <a:p>
          <a:endParaRPr lang="en-IN"/>
        </a:p>
      </dgm:t>
    </dgm:pt>
    <dgm:pt modelId="{4A0516F6-AAC3-4A3E-8199-06B2EC67BDE1}" type="sibTrans" cxnId="{1EBA6943-2A19-4F51-8E54-346CBA19B206}">
      <dgm:prSet/>
      <dgm:spPr/>
      <dgm:t>
        <a:bodyPr/>
        <a:lstStyle/>
        <a:p>
          <a:endParaRPr lang="en-IN"/>
        </a:p>
      </dgm:t>
    </dgm:pt>
    <dgm:pt modelId="{D7C61415-8272-4DBE-BD8F-19B2F9C432B7}" type="pres">
      <dgm:prSet presAssocID="{DBB7BF8B-245D-4999-9D3B-5B87367C6DA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IN"/>
        </a:p>
      </dgm:t>
    </dgm:pt>
    <dgm:pt modelId="{CE67C06D-C3EB-4AD3-A592-A6554D0E8362}" type="pres">
      <dgm:prSet presAssocID="{DBB7BF8B-245D-4999-9D3B-5B87367C6DA4}" presName="pyramid" presStyleLbl="node1" presStyleIdx="0" presStyleCnt="1"/>
      <dgm:spPr/>
    </dgm:pt>
    <dgm:pt modelId="{7D2C311B-EE3C-4CED-9847-CAEA2E32B18C}" type="pres">
      <dgm:prSet presAssocID="{DBB7BF8B-245D-4999-9D3B-5B87367C6DA4}" presName="theList" presStyleCnt="0"/>
      <dgm:spPr/>
    </dgm:pt>
    <dgm:pt modelId="{BE88FCDD-85AB-47AC-9D04-4D16B859EA59}" type="pres">
      <dgm:prSet presAssocID="{4F5C4217-05EE-4B97-A866-76C1B1EBCAB0}" presName="aNode" presStyleLbl="fgAcc1" presStyleIdx="0" presStyleCnt="1" custScaleY="13753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22B62E8-41AA-4407-8A7D-2A5677B9AD4C}" type="pres">
      <dgm:prSet presAssocID="{4F5C4217-05EE-4B97-A866-76C1B1EBCAB0}" presName="aSpace" presStyleCnt="0"/>
      <dgm:spPr/>
    </dgm:pt>
  </dgm:ptLst>
  <dgm:cxnLst>
    <dgm:cxn modelId="{1EBA6943-2A19-4F51-8E54-346CBA19B206}" srcId="{DBB7BF8B-245D-4999-9D3B-5B87367C6DA4}" destId="{4F5C4217-05EE-4B97-A866-76C1B1EBCAB0}" srcOrd="0" destOrd="0" parTransId="{E1623DC0-2C1F-4198-94E3-C51C41AD08F8}" sibTransId="{4A0516F6-AAC3-4A3E-8199-06B2EC67BDE1}"/>
    <dgm:cxn modelId="{B67A17F0-E9CD-4AA7-BB7F-B0438CDF5D2D}" type="presOf" srcId="{DBB7BF8B-245D-4999-9D3B-5B87367C6DA4}" destId="{D7C61415-8272-4DBE-BD8F-19B2F9C432B7}" srcOrd="0" destOrd="0" presId="urn:microsoft.com/office/officeart/2005/8/layout/pyramid2"/>
    <dgm:cxn modelId="{CA566477-AD4B-4DA3-9CB6-8A5A265EFD19}" type="presOf" srcId="{4F5C4217-05EE-4B97-A866-76C1B1EBCAB0}" destId="{BE88FCDD-85AB-47AC-9D04-4D16B859EA59}" srcOrd="0" destOrd="0" presId="urn:microsoft.com/office/officeart/2005/8/layout/pyramid2"/>
    <dgm:cxn modelId="{AE3D2BD3-24AF-4649-8B46-BCE6EA1A0FB6}" type="presParOf" srcId="{D7C61415-8272-4DBE-BD8F-19B2F9C432B7}" destId="{CE67C06D-C3EB-4AD3-A592-A6554D0E8362}" srcOrd="0" destOrd="0" presId="urn:microsoft.com/office/officeart/2005/8/layout/pyramid2"/>
    <dgm:cxn modelId="{623A9321-D5C2-4E0D-8CC5-4ECF6D9D47CD}" type="presParOf" srcId="{D7C61415-8272-4DBE-BD8F-19B2F9C432B7}" destId="{7D2C311B-EE3C-4CED-9847-CAEA2E32B18C}" srcOrd="1" destOrd="0" presId="urn:microsoft.com/office/officeart/2005/8/layout/pyramid2"/>
    <dgm:cxn modelId="{BD7043B7-9422-45BA-B6D9-05E3B9C04FCE}" type="presParOf" srcId="{7D2C311B-EE3C-4CED-9847-CAEA2E32B18C}" destId="{BE88FCDD-85AB-47AC-9D04-4D16B859EA59}" srcOrd="0" destOrd="0" presId="urn:microsoft.com/office/officeart/2005/8/layout/pyramid2"/>
    <dgm:cxn modelId="{8454DB45-87A3-4A7C-9242-CECEADD13FD5}" type="presParOf" srcId="{7D2C311B-EE3C-4CED-9847-CAEA2E32B18C}" destId="{822B62E8-41AA-4407-8A7D-2A5677B9AD4C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C16405-296E-47DE-8093-5A73F51BA46A}" type="doc">
      <dgm:prSet loTypeId="urn:microsoft.com/office/officeart/2009/layout/CircleArrowProcess" loCatId="cycle" qsTypeId="urn:microsoft.com/office/officeart/2005/8/quickstyle/simple4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EC798DF2-3526-45A4-9EF0-A65200282016}">
      <dgm:prSet/>
      <dgm:spPr/>
      <dgm:t>
        <a:bodyPr/>
        <a:lstStyle/>
        <a:p>
          <a:pPr rtl="0"/>
          <a:r>
            <a:rPr lang="en-US" b="1" dirty="0" smtClean="0"/>
            <a:t>What methodologies would be used</a:t>
          </a:r>
          <a:endParaRPr lang="en-IN" dirty="0"/>
        </a:p>
      </dgm:t>
    </dgm:pt>
    <dgm:pt modelId="{0D9BCA2F-5B3D-44AD-AD6B-AE233E4888B1}" type="parTrans" cxnId="{5672183C-44EC-4621-9D5B-7B522C8B6314}">
      <dgm:prSet/>
      <dgm:spPr/>
      <dgm:t>
        <a:bodyPr/>
        <a:lstStyle/>
        <a:p>
          <a:endParaRPr lang="en-IN"/>
        </a:p>
      </dgm:t>
    </dgm:pt>
    <dgm:pt modelId="{EA4A28BB-A157-45E6-92C6-D77F016CE94F}" type="sibTrans" cxnId="{5672183C-44EC-4621-9D5B-7B522C8B6314}">
      <dgm:prSet/>
      <dgm:spPr/>
      <dgm:t>
        <a:bodyPr/>
        <a:lstStyle/>
        <a:p>
          <a:endParaRPr lang="en-IN"/>
        </a:p>
      </dgm:t>
    </dgm:pt>
    <dgm:pt modelId="{EDD966B0-1349-4E23-9F0A-F7690E4E8092}" type="pres">
      <dgm:prSet presAssocID="{7EC16405-296E-47DE-8093-5A73F51BA46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7AAF7948-AD06-4982-A560-8FDD71811B6F}" type="pres">
      <dgm:prSet presAssocID="{EC798DF2-3526-45A4-9EF0-A65200282016}" presName="Accent1" presStyleCnt="0"/>
      <dgm:spPr/>
    </dgm:pt>
    <dgm:pt modelId="{4ADCF22A-2E17-4906-8343-F1742014CF1C}" type="pres">
      <dgm:prSet presAssocID="{EC798DF2-3526-45A4-9EF0-A65200282016}" presName="Accent" presStyleLbl="node1" presStyleIdx="0" presStyleCnt="1"/>
      <dgm:spPr/>
    </dgm:pt>
    <dgm:pt modelId="{ACEA9CB5-260E-4C17-AB56-59548184D311}" type="pres">
      <dgm:prSet presAssocID="{EC798DF2-3526-45A4-9EF0-A65200282016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672183C-44EC-4621-9D5B-7B522C8B6314}" srcId="{7EC16405-296E-47DE-8093-5A73F51BA46A}" destId="{EC798DF2-3526-45A4-9EF0-A65200282016}" srcOrd="0" destOrd="0" parTransId="{0D9BCA2F-5B3D-44AD-AD6B-AE233E4888B1}" sibTransId="{EA4A28BB-A157-45E6-92C6-D77F016CE94F}"/>
    <dgm:cxn modelId="{AD0A240A-ED6C-412F-8A32-FA9A74B4A7E6}" type="presOf" srcId="{EC798DF2-3526-45A4-9EF0-A65200282016}" destId="{ACEA9CB5-260E-4C17-AB56-59548184D311}" srcOrd="0" destOrd="0" presId="urn:microsoft.com/office/officeart/2009/layout/CircleArrowProcess"/>
    <dgm:cxn modelId="{1FE323DD-1EE2-46BF-9BE7-6D7613242AAF}" type="presOf" srcId="{7EC16405-296E-47DE-8093-5A73F51BA46A}" destId="{EDD966B0-1349-4E23-9F0A-F7690E4E8092}" srcOrd="0" destOrd="0" presId="urn:microsoft.com/office/officeart/2009/layout/CircleArrowProcess"/>
    <dgm:cxn modelId="{29BBFB25-4FC2-4B7A-AF2D-D2CDEBA28AF4}" type="presParOf" srcId="{EDD966B0-1349-4E23-9F0A-F7690E4E8092}" destId="{7AAF7948-AD06-4982-A560-8FDD71811B6F}" srcOrd="0" destOrd="0" presId="urn:microsoft.com/office/officeart/2009/layout/CircleArrowProcess"/>
    <dgm:cxn modelId="{AC18ED6A-F309-43B3-8BD9-A0404238AF3F}" type="presParOf" srcId="{7AAF7948-AD06-4982-A560-8FDD71811B6F}" destId="{4ADCF22A-2E17-4906-8343-F1742014CF1C}" srcOrd="0" destOrd="0" presId="urn:microsoft.com/office/officeart/2009/layout/CircleArrowProcess"/>
    <dgm:cxn modelId="{92605041-4ECD-49AC-9CE2-22D8C1E58475}" type="presParOf" srcId="{EDD966B0-1349-4E23-9F0A-F7690E4E8092}" destId="{ACEA9CB5-260E-4C17-AB56-59548184D311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FFFE87-9791-470D-93DE-EEEF80D1A4CF}" type="doc">
      <dgm:prSet loTypeId="urn:microsoft.com/office/officeart/2005/8/layout/arrow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2095BB9-BF89-4031-A33D-C40E05804251}">
      <dgm:prSet/>
      <dgm:spPr/>
      <dgm:t>
        <a:bodyPr/>
        <a:lstStyle/>
        <a:p>
          <a:pPr rtl="0"/>
          <a:r>
            <a:rPr lang="en-US" b="1" dirty="0" smtClean="0"/>
            <a:t>All this is possible by Implementing </a:t>
          </a:r>
          <a:br>
            <a:rPr lang="en-US" b="1" dirty="0" smtClean="0"/>
          </a:br>
          <a:r>
            <a:rPr lang="en-US" b="1" dirty="0" smtClean="0"/>
            <a:t>Quanta Healthcare system by </a:t>
          </a:r>
          <a:r>
            <a:rPr lang="en-US" b="1" smtClean="0"/>
            <a:t/>
          </a:r>
          <a:br>
            <a:rPr lang="en-US" b="1" smtClean="0"/>
          </a:br>
          <a:r>
            <a:rPr lang="en-US" b="1" smtClean="0"/>
            <a:t>Birlamedisoft</a:t>
          </a:r>
          <a:endParaRPr lang="en-IN" dirty="0"/>
        </a:p>
      </dgm:t>
    </dgm:pt>
    <dgm:pt modelId="{DF4F3F48-7F50-46D3-8EB5-39FC3F936FAC}" type="parTrans" cxnId="{BE824768-648F-4018-9E43-F99B90497949}">
      <dgm:prSet/>
      <dgm:spPr/>
      <dgm:t>
        <a:bodyPr/>
        <a:lstStyle/>
        <a:p>
          <a:endParaRPr lang="en-IN"/>
        </a:p>
      </dgm:t>
    </dgm:pt>
    <dgm:pt modelId="{64E66C2A-6CBA-44E6-B129-B2FB172DB425}" type="sibTrans" cxnId="{BE824768-648F-4018-9E43-F99B90497949}">
      <dgm:prSet/>
      <dgm:spPr/>
      <dgm:t>
        <a:bodyPr/>
        <a:lstStyle/>
        <a:p>
          <a:endParaRPr lang="en-IN"/>
        </a:p>
      </dgm:t>
    </dgm:pt>
    <dgm:pt modelId="{541E6FEA-E3AA-463C-865C-DE067B122447}" type="pres">
      <dgm:prSet presAssocID="{7CFFFE87-9791-470D-93DE-EEEF80D1A4CF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887290C-07D7-4C35-8BAC-0D882011BD46}" type="pres">
      <dgm:prSet presAssocID="{7CFFFE87-9791-470D-93DE-EEEF80D1A4CF}" presName="arrow" presStyleLbl="bgShp" presStyleIdx="0" presStyleCnt="1"/>
      <dgm:spPr/>
    </dgm:pt>
    <dgm:pt modelId="{40C158AF-3412-4DFE-8DA6-52F2953ED6E3}" type="pres">
      <dgm:prSet presAssocID="{7CFFFE87-9791-470D-93DE-EEEF80D1A4CF}" presName="arrowDiagram1" presStyleCnt="0">
        <dgm:presLayoutVars>
          <dgm:bulletEnabled val="1"/>
        </dgm:presLayoutVars>
      </dgm:prSet>
      <dgm:spPr/>
    </dgm:pt>
    <dgm:pt modelId="{CBF4BD9B-1A33-4296-8238-74C2C163D4AE}" type="pres">
      <dgm:prSet presAssocID="{D2095BB9-BF89-4031-A33D-C40E05804251}" presName="bullet1" presStyleLbl="node1" presStyleIdx="0" presStyleCnt="1"/>
      <dgm:spPr/>
    </dgm:pt>
    <dgm:pt modelId="{709DAF33-C4C5-47FE-8C86-C0BFA96B96E5}" type="pres">
      <dgm:prSet presAssocID="{D2095BB9-BF89-4031-A33D-C40E05804251}" presName="textBox1" presStyleLbl="revTx" presStyleIdx="0" presStyleCnt="1" custScaleX="202755" custLinFactNeighborX="-25463" custLinFactNeighborY="-187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C760597-EDFB-4082-A098-18AF67C90364}" type="presOf" srcId="{7CFFFE87-9791-470D-93DE-EEEF80D1A4CF}" destId="{541E6FEA-E3AA-463C-865C-DE067B122447}" srcOrd="0" destOrd="0" presId="urn:microsoft.com/office/officeart/2005/8/layout/arrow2"/>
    <dgm:cxn modelId="{ACEC82D3-34C2-4200-8DDB-7C4372EAB907}" type="presOf" srcId="{D2095BB9-BF89-4031-A33D-C40E05804251}" destId="{709DAF33-C4C5-47FE-8C86-C0BFA96B96E5}" srcOrd="0" destOrd="0" presId="urn:microsoft.com/office/officeart/2005/8/layout/arrow2"/>
    <dgm:cxn modelId="{BE824768-648F-4018-9E43-F99B90497949}" srcId="{7CFFFE87-9791-470D-93DE-EEEF80D1A4CF}" destId="{D2095BB9-BF89-4031-A33D-C40E05804251}" srcOrd="0" destOrd="0" parTransId="{DF4F3F48-7F50-46D3-8EB5-39FC3F936FAC}" sibTransId="{64E66C2A-6CBA-44E6-B129-B2FB172DB425}"/>
    <dgm:cxn modelId="{BCC070C5-4468-4931-A9B3-726117357879}" type="presParOf" srcId="{541E6FEA-E3AA-463C-865C-DE067B122447}" destId="{C887290C-07D7-4C35-8BAC-0D882011BD46}" srcOrd="0" destOrd="0" presId="urn:microsoft.com/office/officeart/2005/8/layout/arrow2"/>
    <dgm:cxn modelId="{F81488C5-692A-47EE-A085-2EECD2863261}" type="presParOf" srcId="{541E6FEA-E3AA-463C-865C-DE067B122447}" destId="{40C158AF-3412-4DFE-8DA6-52F2953ED6E3}" srcOrd="1" destOrd="0" presId="urn:microsoft.com/office/officeart/2005/8/layout/arrow2"/>
    <dgm:cxn modelId="{8E85A28F-5576-4390-88BA-1CBBD1C166B3}" type="presParOf" srcId="{40C158AF-3412-4DFE-8DA6-52F2953ED6E3}" destId="{CBF4BD9B-1A33-4296-8238-74C2C163D4AE}" srcOrd="0" destOrd="0" presId="urn:microsoft.com/office/officeart/2005/8/layout/arrow2"/>
    <dgm:cxn modelId="{0924C2EC-6AF3-4D93-920D-B0BCD87F44A5}" type="presParOf" srcId="{40C158AF-3412-4DFE-8DA6-52F2953ED6E3}" destId="{709DAF33-C4C5-47FE-8C86-C0BFA96B96E5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9447E3-26D0-4D78-8DA1-6EF3EF00A12E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</dgm:pt>
    <dgm:pt modelId="{4600881F-30EF-44FF-A6E1-DC918B7AFA4D}">
      <dgm:prSet phldrT="[Text]"/>
      <dgm:spPr/>
      <dgm:t>
        <a:bodyPr/>
        <a:lstStyle/>
        <a:p>
          <a:r>
            <a:rPr lang="en-IN" dirty="0" smtClean="0"/>
            <a:t>Quanta HIS system</a:t>
          </a:r>
          <a:endParaRPr lang="en-IN" dirty="0"/>
        </a:p>
      </dgm:t>
    </dgm:pt>
    <dgm:pt modelId="{CFAD21F2-0F6A-40C6-8D4B-98CF8475DDC7}" type="parTrans" cxnId="{DA8D49D6-DDB6-451A-A58D-7C8D5CB8AA42}">
      <dgm:prSet/>
      <dgm:spPr/>
      <dgm:t>
        <a:bodyPr/>
        <a:lstStyle/>
        <a:p>
          <a:endParaRPr lang="en-IN"/>
        </a:p>
      </dgm:t>
    </dgm:pt>
    <dgm:pt modelId="{F8B1FA3E-0C58-46D4-A4D4-F7A371EE6D3F}" type="sibTrans" cxnId="{DA8D49D6-DDB6-451A-A58D-7C8D5CB8AA42}">
      <dgm:prSet/>
      <dgm:spPr/>
      <dgm:t>
        <a:bodyPr/>
        <a:lstStyle/>
        <a:p>
          <a:endParaRPr lang="en-IN"/>
        </a:p>
      </dgm:t>
    </dgm:pt>
    <dgm:pt modelId="{616902D6-715D-4D90-BE96-3569AE685F75}">
      <dgm:prSet phldrT="[Text]"/>
      <dgm:spPr/>
      <dgm:t>
        <a:bodyPr/>
        <a:lstStyle/>
        <a:p>
          <a:r>
            <a:rPr lang="en-IN" dirty="0" smtClean="0"/>
            <a:t>About</a:t>
          </a:r>
          <a:endParaRPr lang="en-IN" dirty="0"/>
        </a:p>
      </dgm:t>
    </dgm:pt>
    <dgm:pt modelId="{9D681A38-A19A-4220-B9FD-A1549ED208D8}" type="parTrans" cxnId="{BF92293E-B578-4D54-8785-40E706262C30}">
      <dgm:prSet/>
      <dgm:spPr/>
      <dgm:t>
        <a:bodyPr/>
        <a:lstStyle/>
        <a:p>
          <a:endParaRPr lang="en-IN"/>
        </a:p>
      </dgm:t>
    </dgm:pt>
    <dgm:pt modelId="{63C5E8CF-3EEC-4708-BDD1-D53526024A30}" type="sibTrans" cxnId="{BF92293E-B578-4D54-8785-40E706262C30}">
      <dgm:prSet/>
      <dgm:spPr/>
      <dgm:t>
        <a:bodyPr/>
        <a:lstStyle/>
        <a:p>
          <a:endParaRPr lang="en-IN"/>
        </a:p>
      </dgm:t>
    </dgm:pt>
    <dgm:pt modelId="{C7EFEA57-7F52-4AC8-BC40-CC57EBABA422}">
      <dgm:prSet phldrT="[Text]"/>
      <dgm:spPr/>
      <dgm:t>
        <a:bodyPr/>
        <a:lstStyle/>
        <a:p>
          <a:r>
            <a:rPr lang="en-IN" dirty="0" smtClean="0"/>
            <a:t>Know more</a:t>
          </a:r>
          <a:endParaRPr lang="en-IN" dirty="0"/>
        </a:p>
      </dgm:t>
    </dgm:pt>
    <dgm:pt modelId="{9EE6C872-CAA9-4F4F-AC17-C382421B55DA}" type="parTrans" cxnId="{E6A51B42-1601-4842-AC7B-EBA8A00B7260}">
      <dgm:prSet/>
      <dgm:spPr/>
      <dgm:t>
        <a:bodyPr/>
        <a:lstStyle/>
        <a:p>
          <a:endParaRPr lang="en-IN"/>
        </a:p>
      </dgm:t>
    </dgm:pt>
    <dgm:pt modelId="{5BAA7AED-D183-4460-9ACC-CC4550E6D4E8}" type="sibTrans" cxnId="{E6A51B42-1601-4842-AC7B-EBA8A00B7260}">
      <dgm:prSet/>
      <dgm:spPr/>
      <dgm:t>
        <a:bodyPr/>
        <a:lstStyle/>
        <a:p>
          <a:endParaRPr lang="en-IN"/>
        </a:p>
      </dgm:t>
    </dgm:pt>
    <dgm:pt modelId="{4CA47221-DB6C-4BB1-B22F-F5D874FF0163}" type="pres">
      <dgm:prSet presAssocID="{229447E3-26D0-4D78-8DA1-6EF3EF00A12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8430E24-52F9-464B-A38E-E33C05770982}" type="pres">
      <dgm:prSet presAssocID="{4600881F-30EF-44FF-A6E1-DC918B7AFA4D}" presName="gear1" presStyleLbl="node1" presStyleIdx="0" presStyleCnt="3" custScaleY="101087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E12DCC9-FAE4-462A-9F47-6CD716BCBF64}" type="pres">
      <dgm:prSet presAssocID="{4600881F-30EF-44FF-A6E1-DC918B7AFA4D}" presName="gear1srcNode" presStyleLbl="node1" presStyleIdx="0" presStyleCnt="3"/>
      <dgm:spPr/>
      <dgm:t>
        <a:bodyPr/>
        <a:lstStyle/>
        <a:p>
          <a:endParaRPr lang="en-US"/>
        </a:p>
      </dgm:t>
    </dgm:pt>
    <dgm:pt modelId="{FD33EC2B-AB53-45FC-A2C3-2622CDE88FAA}" type="pres">
      <dgm:prSet presAssocID="{4600881F-30EF-44FF-A6E1-DC918B7AFA4D}" presName="gear1dstNode" presStyleLbl="node1" presStyleIdx="0" presStyleCnt="3"/>
      <dgm:spPr/>
      <dgm:t>
        <a:bodyPr/>
        <a:lstStyle/>
        <a:p>
          <a:endParaRPr lang="en-US"/>
        </a:p>
      </dgm:t>
    </dgm:pt>
    <dgm:pt modelId="{E5F35469-D222-46A1-B338-4E2F54FD17A6}" type="pres">
      <dgm:prSet presAssocID="{616902D6-715D-4D90-BE96-3569AE685F7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874EB1-4B92-4BF4-AC6B-0690765190F9}" type="pres">
      <dgm:prSet presAssocID="{616902D6-715D-4D90-BE96-3569AE685F75}" presName="gear2srcNode" presStyleLbl="node1" presStyleIdx="1" presStyleCnt="3"/>
      <dgm:spPr/>
      <dgm:t>
        <a:bodyPr/>
        <a:lstStyle/>
        <a:p>
          <a:endParaRPr lang="en-US"/>
        </a:p>
      </dgm:t>
    </dgm:pt>
    <dgm:pt modelId="{2E88D7BF-E4EA-439C-B88E-28B90DA17CE5}" type="pres">
      <dgm:prSet presAssocID="{616902D6-715D-4D90-BE96-3569AE685F75}" presName="gear2dstNode" presStyleLbl="node1" presStyleIdx="1" presStyleCnt="3"/>
      <dgm:spPr/>
      <dgm:t>
        <a:bodyPr/>
        <a:lstStyle/>
        <a:p>
          <a:endParaRPr lang="en-US"/>
        </a:p>
      </dgm:t>
    </dgm:pt>
    <dgm:pt modelId="{63B5BA8A-ED54-4E54-B5D2-D76CA88CB9A1}" type="pres">
      <dgm:prSet presAssocID="{C7EFEA57-7F52-4AC8-BC40-CC57EBABA422}" presName="gear3" presStyleLbl="node1" presStyleIdx="2" presStyleCnt="3"/>
      <dgm:spPr/>
      <dgm:t>
        <a:bodyPr/>
        <a:lstStyle/>
        <a:p>
          <a:endParaRPr lang="en-IN"/>
        </a:p>
      </dgm:t>
    </dgm:pt>
    <dgm:pt modelId="{B2B2756C-BF53-4030-8CC7-81AA7DAE460A}" type="pres">
      <dgm:prSet presAssocID="{C7EFEA57-7F52-4AC8-BC40-CC57EBABA422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B9CC581-53DA-4059-8AAC-DAC00329992A}" type="pres">
      <dgm:prSet presAssocID="{C7EFEA57-7F52-4AC8-BC40-CC57EBABA422}" presName="gear3srcNode" presStyleLbl="node1" presStyleIdx="2" presStyleCnt="3"/>
      <dgm:spPr/>
      <dgm:t>
        <a:bodyPr/>
        <a:lstStyle/>
        <a:p>
          <a:endParaRPr lang="en-US"/>
        </a:p>
      </dgm:t>
    </dgm:pt>
    <dgm:pt modelId="{DA1247C4-5B40-42D8-A68F-63F2B6015DBD}" type="pres">
      <dgm:prSet presAssocID="{C7EFEA57-7F52-4AC8-BC40-CC57EBABA422}" presName="gear3dstNode" presStyleLbl="node1" presStyleIdx="2" presStyleCnt="3"/>
      <dgm:spPr/>
      <dgm:t>
        <a:bodyPr/>
        <a:lstStyle/>
        <a:p>
          <a:endParaRPr lang="en-US"/>
        </a:p>
      </dgm:t>
    </dgm:pt>
    <dgm:pt modelId="{9FC961BC-4B0B-4BEF-B475-5D1F527D781B}" type="pres">
      <dgm:prSet presAssocID="{F8B1FA3E-0C58-46D4-A4D4-F7A371EE6D3F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77451718-56F4-45A9-9898-8F26691EEC77}" type="pres">
      <dgm:prSet presAssocID="{63C5E8CF-3EEC-4708-BDD1-D53526024A30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E5DF2BE-CEFD-4AB5-B157-DE04351E31B7}" type="pres">
      <dgm:prSet presAssocID="{5BAA7AED-D183-4460-9ACC-CC4550E6D4E8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B7DF05-09F6-4148-8D32-4D9ABA3447C4}" type="presOf" srcId="{C7EFEA57-7F52-4AC8-BC40-CC57EBABA422}" destId="{DA1247C4-5B40-42D8-A68F-63F2B6015DBD}" srcOrd="3" destOrd="0" presId="urn:microsoft.com/office/officeart/2005/8/layout/gear1"/>
    <dgm:cxn modelId="{16ED78C9-681F-4F29-8F53-22E085E1DC87}" type="presOf" srcId="{C7EFEA57-7F52-4AC8-BC40-CC57EBABA422}" destId="{B2B2756C-BF53-4030-8CC7-81AA7DAE460A}" srcOrd="1" destOrd="0" presId="urn:microsoft.com/office/officeart/2005/8/layout/gear1"/>
    <dgm:cxn modelId="{AD73F2FB-E125-48CD-9753-486AEF0519BB}" type="presOf" srcId="{616902D6-715D-4D90-BE96-3569AE685F75}" destId="{2E88D7BF-E4EA-439C-B88E-28B90DA17CE5}" srcOrd="2" destOrd="0" presId="urn:microsoft.com/office/officeart/2005/8/layout/gear1"/>
    <dgm:cxn modelId="{DA8D49D6-DDB6-451A-A58D-7C8D5CB8AA42}" srcId="{229447E3-26D0-4D78-8DA1-6EF3EF00A12E}" destId="{4600881F-30EF-44FF-A6E1-DC918B7AFA4D}" srcOrd="0" destOrd="0" parTransId="{CFAD21F2-0F6A-40C6-8D4B-98CF8475DDC7}" sibTransId="{F8B1FA3E-0C58-46D4-A4D4-F7A371EE6D3F}"/>
    <dgm:cxn modelId="{790007AC-6687-494C-845D-48A93A58D5B4}" type="presOf" srcId="{C7EFEA57-7F52-4AC8-BC40-CC57EBABA422}" destId="{63B5BA8A-ED54-4E54-B5D2-D76CA88CB9A1}" srcOrd="0" destOrd="0" presId="urn:microsoft.com/office/officeart/2005/8/layout/gear1"/>
    <dgm:cxn modelId="{CB5D3C03-7A96-418D-AB0D-ABEF01E31263}" type="presOf" srcId="{616902D6-715D-4D90-BE96-3569AE685F75}" destId="{82874EB1-4B92-4BF4-AC6B-0690765190F9}" srcOrd="1" destOrd="0" presId="urn:microsoft.com/office/officeart/2005/8/layout/gear1"/>
    <dgm:cxn modelId="{F5AF82C5-A70C-4822-A059-FC68518A76FD}" type="presOf" srcId="{63C5E8CF-3EEC-4708-BDD1-D53526024A30}" destId="{77451718-56F4-45A9-9898-8F26691EEC77}" srcOrd="0" destOrd="0" presId="urn:microsoft.com/office/officeart/2005/8/layout/gear1"/>
    <dgm:cxn modelId="{CE6ECBCD-7DE7-4DA6-A0D0-F8A8E05B1422}" type="presOf" srcId="{4600881F-30EF-44FF-A6E1-DC918B7AFA4D}" destId="{FD33EC2B-AB53-45FC-A2C3-2622CDE88FAA}" srcOrd="2" destOrd="0" presId="urn:microsoft.com/office/officeart/2005/8/layout/gear1"/>
    <dgm:cxn modelId="{C8C4713F-A74E-4587-954B-393B85F40B7D}" type="presOf" srcId="{C7EFEA57-7F52-4AC8-BC40-CC57EBABA422}" destId="{BB9CC581-53DA-4059-8AAC-DAC00329992A}" srcOrd="2" destOrd="0" presId="urn:microsoft.com/office/officeart/2005/8/layout/gear1"/>
    <dgm:cxn modelId="{556D114E-3149-43B4-AFC9-BEE705668D4D}" type="presOf" srcId="{229447E3-26D0-4D78-8DA1-6EF3EF00A12E}" destId="{4CA47221-DB6C-4BB1-B22F-F5D874FF0163}" srcOrd="0" destOrd="0" presId="urn:microsoft.com/office/officeart/2005/8/layout/gear1"/>
    <dgm:cxn modelId="{9363C620-2DD5-4CA9-B0E7-401C98EB7CEF}" type="presOf" srcId="{616902D6-715D-4D90-BE96-3569AE685F75}" destId="{E5F35469-D222-46A1-B338-4E2F54FD17A6}" srcOrd="0" destOrd="0" presId="urn:microsoft.com/office/officeart/2005/8/layout/gear1"/>
    <dgm:cxn modelId="{BF92293E-B578-4D54-8785-40E706262C30}" srcId="{229447E3-26D0-4D78-8DA1-6EF3EF00A12E}" destId="{616902D6-715D-4D90-BE96-3569AE685F75}" srcOrd="1" destOrd="0" parTransId="{9D681A38-A19A-4220-B9FD-A1549ED208D8}" sibTransId="{63C5E8CF-3EEC-4708-BDD1-D53526024A30}"/>
    <dgm:cxn modelId="{80C99E35-4F62-4906-B8E6-9FACD179637D}" type="presOf" srcId="{4600881F-30EF-44FF-A6E1-DC918B7AFA4D}" destId="{A8430E24-52F9-464B-A38E-E33C05770982}" srcOrd="0" destOrd="0" presId="urn:microsoft.com/office/officeart/2005/8/layout/gear1"/>
    <dgm:cxn modelId="{FBABB52A-261C-49AA-846B-A27046BEB78B}" type="presOf" srcId="{4600881F-30EF-44FF-A6E1-DC918B7AFA4D}" destId="{8E12DCC9-FAE4-462A-9F47-6CD716BCBF64}" srcOrd="1" destOrd="0" presId="urn:microsoft.com/office/officeart/2005/8/layout/gear1"/>
    <dgm:cxn modelId="{FD9F46E4-26FB-4AB9-AFA0-FD64D4DB8229}" type="presOf" srcId="{5BAA7AED-D183-4460-9ACC-CC4550E6D4E8}" destId="{2E5DF2BE-CEFD-4AB5-B157-DE04351E31B7}" srcOrd="0" destOrd="0" presId="urn:microsoft.com/office/officeart/2005/8/layout/gear1"/>
    <dgm:cxn modelId="{E6A51B42-1601-4842-AC7B-EBA8A00B7260}" srcId="{229447E3-26D0-4D78-8DA1-6EF3EF00A12E}" destId="{C7EFEA57-7F52-4AC8-BC40-CC57EBABA422}" srcOrd="2" destOrd="0" parTransId="{9EE6C872-CAA9-4F4F-AC17-C382421B55DA}" sibTransId="{5BAA7AED-D183-4460-9ACC-CC4550E6D4E8}"/>
    <dgm:cxn modelId="{2A006B48-3076-4252-B5AC-155F2EEF2E0B}" type="presOf" srcId="{F8B1FA3E-0C58-46D4-A4D4-F7A371EE6D3F}" destId="{9FC961BC-4B0B-4BEF-B475-5D1F527D781B}" srcOrd="0" destOrd="0" presId="urn:microsoft.com/office/officeart/2005/8/layout/gear1"/>
    <dgm:cxn modelId="{8A7AC406-7D80-4A74-B295-58E3C983038C}" type="presParOf" srcId="{4CA47221-DB6C-4BB1-B22F-F5D874FF0163}" destId="{A8430E24-52F9-464B-A38E-E33C05770982}" srcOrd="0" destOrd="0" presId="urn:microsoft.com/office/officeart/2005/8/layout/gear1"/>
    <dgm:cxn modelId="{473A4459-2C00-481B-84A1-1A5CBE43B8E4}" type="presParOf" srcId="{4CA47221-DB6C-4BB1-B22F-F5D874FF0163}" destId="{8E12DCC9-FAE4-462A-9F47-6CD716BCBF64}" srcOrd="1" destOrd="0" presId="urn:microsoft.com/office/officeart/2005/8/layout/gear1"/>
    <dgm:cxn modelId="{03D4391C-96AE-4893-98AD-9D073721A0AE}" type="presParOf" srcId="{4CA47221-DB6C-4BB1-B22F-F5D874FF0163}" destId="{FD33EC2B-AB53-45FC-A2C3-2622CDE88FAA}" srcOrd="2" destOrd="0" presId="urn:microsoft.com/office/officeart/2005/8/layout/gear1"/>
    <dgm:cxn modelId="{56369D71-7E31-4897-9D44-6F5D027874F7}" type="presParOf" srcId="{4CA47221-DB6C-4BB1-B22F-F5D874FF0163}" destId="{E5F35469-D222-46A1-B338-4E2F54FD17A6}" srcOrd="3" destOrd="0" presId="urn:microsoft.com/office/officeart/2005/8/layout/gear1"/>
    <dgm:cxn modelId="{A189272A-4275-43CE-B0CF-124D02F95588}" type="presParOf" srcId="{4CA47221-DB6C-4BB1-B22F-F5D874FF0163}" destId="{82874EB1-4B92-4BF4-AC6B-0690765190F9}" srcOrd="4" destOrd="0" presId="urn:microsoft.com/office/officeart/2005/8/layout/gear1"/>
    <dgm:cxn modelId="{F23A0149-2675-431D-BC4F-F6570AF3A43E}" type="presParOf" srcId="{4CA47221-DB6C-4BB1-B22F-F5D874FF0163}" destId="{2E88D7BF-E4EA-439C-B88E-28B90DA17CE5}" srcOrd="5" destOrd="0" presId="urn:microsoft.com/office/officeart/2005/8/layout/gear1"/>
    <dgm:cxn modelId="{E49C30A4-7584-4585-9446-E78402453649}" type="presParOf" srcId="{4CA47221-DB6C-4BB1-B22F-F5D874FF0163}" destId="{63B5BA8A-ED54-4E54-B5D2-D76CA88CB9A1}" srcOrd="6" destOrd="0" presId="urn:microsoft.com/office/officeart/2005/8/layout/gear1"/>
    <dgm:cxn modelId="{61D4FA03-3375-4837-84C7-B3C3D1907B27}" type="presParOf" srcId="{4CA47221-DB6C-4BB1-B22F-F5D874FF0163}" destId="{B2B2756C-BF53-4030-8CC7-81AA7DAE460A}" srcOrd="7" destOrd="0" presId="urn:microsoft.com/office/officeart/2005/8/layout/gear1"/>
    <dgm:cxn modelId="{4D1EEEB8-51AA-4728-A8C7-5CA0D63F3ECA}" type="presParOf" srcId="{4CA47221-DB6C-4BB1-B22F-F5D874FF0163}" destId="{BB9CC581-53DA-4059-8AAC-DAC00329992A}" srcOrd="8" destOrd="0" presId="urn:microsoft.com/office/officeart/2005/8/layout/gear1"/>
    <dgm:cxn modelId="{90E17EBF-67A4-463C-BA87-B62B6CDD0891}" type="presParOf" srcId="{4CA47221-DB6C-4BB1-B22F-F5D874FF0163}" destId="{DA1247C4-5B40-42D8-A68F-63F2B6015DBD}" srcOrd="9" destOrd="0" presId="urn:microsoft.com/office/officeart/2005/8/layout/gear1"/>
    <dgm:cxn modelId="{E416979D-ED00-4193-B6F7-DF0F6D61B985}" type="presParOf" srcId="{4CA47221-DB6C-4BB1-B22F-F5D874FF0163}" destId="{9FC961BC-4B0B-4BEF-B475-5D1F527D781B}" srcOrd="10" destOrd="0" presId="urn:microsoft.com/office/officeart/2005/8/layout/gear1"/>
    <dgm:cxn modelId="{39C137DF-D6CD-4FE1-8DEC-2755D052002D}" type="presParOf" srcId="{4CA47221-DB6C-4BB1-B22F-F5D874FF0163}" destId="{77451718-56F4-45A9-9898-8F26691EEC77}" srcOrd="11" destOrd="0" presId="urn:microsoft.com/office/officeart/2005/8/layout/gear1"/>
    <dgm:cxn modelId="{E97758CD-FF8B-45F6-A5A5-A5EC2501816B}" type="presParOf" srcId="{4CA47221-DB6C-4BB1-B22F-F5D874FF0163}" destId="{2E5DF2BE-CEFD-4AB5-B157-DE04351E31B7}" srcOrd="12" destOrd="0" presId="urn:microsoft.com/office/officeart/2005/8/layout/gear1"/>
  </dgm:cxnLst>
  <dgm:bg>
    <a:effectLst>
      <a:outerShdw blurRad="50800" dist="38100" dir="16200000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69A2B-7B82-4E11-AA70-A57C3CCE79B1}">
      <dsp:nvSpPr>
        <dsp:cNvPr id="0" name=""/>
        <dsp:cNvSpPr/>
      </dsp:nvSpPr>
      <dsp:spPr>
        <a:xfrm>
          <a:off x="0" y="7800"/>
          <a:ext cx="8229600" cy="2880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B562B7-2396-4983-9FA6-7C05A0844A5A}">
      <dsp:nvSpPr>
        <dsp:cNvPr id="0" name=""/>
        <dsp:cNvSpPr/>
      </dsp:nvSpPr>
      <dsp:spPr>
        <a:xfrm>
          <a:off x="658415" y="727800"/>
          <a:ext cx="6847284" cy="14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06400" rIns="0" bIns="406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Current Healthcare </a:t>
          </a:r>
          <a:r>
            <a:rPr lang="en-US" sz="4000" b="1" kern="1200" dirty="0" smtClean="0"/>
            <a:t>Scenario</a:t>
          </a:r>
          <a:endParaRPr lang="en-IN" sz="4000" kern="1200" dirty="0"/>
        </a:p>
      </dsp:txBody>
      <dsp:txXfrm>
        <a:off x="658415" y="727800"/>
        <a:ext cx="6847284" cy="144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7C06D-C3EB-4AD3-A592-A6554D0E8362}">
      <dsp:nvSpPr>
        <dsp:cNvPr id="0" name=""/>
        <dsp:cNvSpPr/>
      </dsp:nvSpPr>
      <dsp:spPr>
        <a:xfrm>
          <a:off x="960119" y="0"/>
          <a:ext cx="5486400" cy="5486400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8FCDD-85AB-47AC-9D04-4D16B859EA59}">
      <dsp:nvSpPr>
        <dsp:cNvPr id="0" name=""/>
        <dsp:cNvSpPr/>
      </dsp:nvSpPr>
      <dsp:spPr>
        <a:xfrm>
          <a:off x="3703319" y="550330"/>
          <a:ext cx="3566160" cy="402033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Future Healthcare Scenario should be like </a:t>
          </a:r>
          <a:r>
            <a:rPr lang="en-US" sz="4000" b="1" kern="1200" dirty="0" smtClean="0"/>
            <a:t>this via Quanta HIS</a:t>
          </a:r>
          <a:endParaRPr lang="en-IN" sz="4000" kern="1200" dirty="0"/>
        </a:p>
      </dsp:txBody>
      <dsp:txXfrm>
        <a:off x="3877405" y="724416"/>
        <a:ext cx="3217988" cy="36721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CF22A-2E17-4906-8343-F1742014CF1C}">
      <dsp:nvSpPr>
        <dsp:cNvPr id="0" name=""/>
        <dsp:cNvSpPr/>
      </dsp:nvSpPr>
      <dsp:spPr>
        <a:xfrm>
          <a:off x="1543461" y="56989"/>
          <a:ext cx="5142677" cy="5143821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EA9CB5-260E-4C17-AB56-59548184D311}">
      <dsp:nvSpPr>
        <dsp:cNvPr id="0" name=""/>
        <dsp:cNvSpPr/>
      </dsp:nvSpPr>
      <dsp:spPr>
        <a:xfrm>
          <a:off x="2679146" y="1919052"/>
          <a:ext cx="2869661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What methodologies would be used</a:t>
          </a:r>
          <a:endParaRPr lang="en-IN" sz="3300" kern="1200" dirty="0"/>
        </a:p>
      </dsp:txBody>
      <dsp:txXfrm>
        <a:off x="2679146" y="1919052"/>
        <a:ext cx="2869661" cy="14346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7290C-07D7-4C35-8BAC-0D882011BD46}">
      <dsp:nvSpPr>
        <dsp:cNvPr id="0" name=""/>
        <dsp:cNvSpPr/>
      </dsp:nvSpPr>
      <dsp:spPr>
        <a:xfrm>
          <a:off x="-22672" y="171450"/>
          <a:ext cx="8229600" cy="51435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F4BD9B-1A33-4296-8238-74C2C163D4AE}">
      <dsp:nvSpPr>
        <dsp:cNvPr id="0" name=""/>
        <dsp:cNvSpPr/>
      </dsp:nvSpPr>
      <dsp:spPr>
        <a:xfrm>
          <a:off x="6256512" y="1214551"/>
          <a:ext cx="608990" cy="6089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9DAF33-C4C5-47FE-8C86-C0BFA96B96E5}">
      <dsp:nvSpPr>
        <dsp:cNvPr id="0" name=""/>
        <dsp:cNvSpPr/>
      </dsp:nvSpPr>
      <dsp:spPr>
        <a:xfrm>
          <a:off x="739701" y="1447797"/>
          <a:ext cx="6674370" cy="3795903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2691" bIns="0" numCol="1" spcCol="1270" anchor="t" anchorCtr="0">
          <a:noAutofit/>
        </a:bodyPr>
        <a:lstStyle/>
        <a:p>
          <a:pPr lvl="0" algn="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b="1" kern="1200" dirty="0" smtClean="0"/>
            <a:t>All this is possible by Implementing </a:t>
          </a:r>
          <a:br>
            <a:rPr lang="en-US" sz="4900" b="1" kern="1200" dirty="0" smtClean="0"/>
          </a:br>
          <a:r>
            <a:rPr lang="en-US" sz="4900" b="1" kern="1200" dirty="0" smtClean="0"/>
            <a:t>Quanta Healthcare system by </a:t>
          </a:r>
          <a:r>
            <a:rPr lang="en-US" sz="4900" b="1" kern="1200" smtClean="0"/>
            <a:t/>
          </a:r>
          <a:br>
            <a:rPr lang="en-US" sz="4900" b="1" kern="1200" smtClean="0"/>
          </a:br>
          <a:r>
            <a:rPr lang="en-US" sz="4900" b="1" kern="1200" smtClean="0"/>
            <a:t>Birlamedisoft</a:t>
          </a:r>
          <a:endParaRPr lang="en-IN" sz="4900" kern="1200" dirty="0"/>
        </a:p>
      </dsp:txBody>
      <dsp:txXfrm>
        <a:off x="925002" y="1633098"/>
        <a:ext cx="6303768" cy="34253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30E24-52F9-464B-A38E-E33C05770982}">
      <dsp:nvSpPr>
        <dsp:cNvPr id="0" name=""/>
        <dsp:cNvSpPr/>
      </dsp:nvSpPr>
      <dsp:spPr>
        <a:xfrm>
          <a:off x="3836669" y="2478227"/>
          <a:ext cx="3059430" cy="3092686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Quanta HIS system</a:t>
          </a:r>
          <a:endParaRPr lang="en-IN" sz="3200" kern="1200" dirty="0"/>
        </a:p>
      </dsp:txBody>
      <dsp:txXfrm>
        <a:off x="4451751" y="3200464"/>
        <a:ext cx="1829266" cy="1593978"/>
      </dsp:txXfrm>
    </dsp:sp>
    <dsp:sp modelId="{E5F35469-D222-46A1-B338-4E2F54FD17A6}">
      <dsp:nvSpPr>
        <dsp:cNvPr id="0" name=""/>
        <dsp:cNvSpPr/>
      </dsp:nvSpPr>
      <dsp:spPr>
        <a:xfrm>
          <a:off x="2056637" y="1771717"/>
          <a:ext cx="2225040" cy="2225040"/>
        </a:xfrm>
        <a:prstGeom prst="gear6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About</a:t>
          </a:r>
          <a:endParaRPr lang="en-IN" sz="3200" kern="1200" dirty="0"/>
        </a:p>
      </dsp:txBody>
      <dsp:txXfrm>
        <a:off x="2616798" y="2335263"/>
        <a:ext cx="1104718" cy="1097948"/>
      </dsp:txXfrm>
    </dsp:sp>
    <dsp:sp modelId="{63B5BA8A-ED54-4E54-B5D2-D76CA88CB9A1}">
      <dsp:nvSpPr>
        <dsp:cNvPr id="0" name=""/>
        <dsp:cNvSpPr/>
      </dsp:nvSpPr>
      <dsp:spPr>
        <a:xfrm rot="20700000">
          <a:off x="3302887" y="236667"/>
          <a:ext cx="2180085" cy="2180085"/>
        </a:xfrm>
        <a:prstGeom prst="gear6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Know more</a:t>
          </a:r>
          <a:endParaRPr lang="en-IN" sz="3200" kern="1200" dirty="0"/>
        </a:p>
      </dsp:txBody>
      <dsp:txXfrm rot="-20700000">
        <a:off x="3781043" y="714823"/>
        <a:ext cx="1223772" cy="1223772"/>
      </dsp:txXfrm>
    </dsp:sp>
    <dsp:sp modelId="{9FC961BC-4B0B-4BEF-B475-5D1F527D781B}">
      <dsp:nvSpPr>
        <dsp:cNvPr id="0" name=""/>
        <dsp:cNvSpPr/>
      </dsp:nvSpPr>
      <dsp:spPr>
        <a:xfrm>
          <a:off x="3616728" y="2024435"/>
          <a:ext cx="3916070" cy="3916070"/>
        </a:xfrm>
        <a:prstGeom prst="circularArrow">
          <a:avLst>
            <a:gd name="adj1" fmla="val 4687"/>
            <a:gd name="adj2" fmla="val 299029"/>
            <a:gd name="adj3" fmla="val 2541405"/>
            <a:gd name="adj4" fmla="val 15807939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51718-56F4-45A9-9898-8F26691EEC77}">
      <dsp:nvSpPr>
        <dsp:cNvPr id="0" name=""/>
        <dsp:cNvSpPr/>
      </dsp:nvSpPr>
      <dsp:spPr>
        <a:xfrm>
          <a:off x="1662587" y="1273528"/>
          <a:ext cx="2845269" cy="284526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DF2BE-CEFD-4AB5-B157-DE04351E31B7}">
      <dsp:nvSpPr>
        <dsp:cNvPr id="0" name=""/>
        <dsp:cNvSpPr/>
      </dsp:nvSpPr>
      <dsp:spPr>
        <a:xfrm>
          <a:off x="2798611" y="-246725"/>
          <a:ext cx="3067773" cy="306777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DF9EE-5C4E-43AB-B353-18A4994DCB3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9210F-C79B-46EC-99F5-7372CEA3D6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jpeg"/><Relationship Id="rId7" Type="http://schemas.openxmlformats.org/officeDocument/2006/relationships/image" Target="../media/image30.jpeg"/><Relationship Id="rId12" Type="http://schemas.openxmlformats.org/officeDocument/2006/relationships/image" Target="../media/image35.gif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39.gif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gif"/><Relationship Id="rId5" Type="http://schemas.openxmlformats.org/officeDocument/2006/relationships/image" Target="../media/image28.jpe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jpeg"/><Relationship Id="rId2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9.gif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54.gif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11" Type="http://schemas.openxmlformats.org/officeDocument/2006/relationships/image" Target="../media/image60.png"/><Relationship Id="rId5" Type="http://schemas.openxmlformats.org/officeDocument/2006/relationships/image" Target="../media/image35.gif"/><Relationship Id="rId10" Type="http://schemas.openxmlformats.org/officeDocument/2006/relationships/image" Target="../media/image59.png"/><Relationship Id="rId4" Type="http://schemas.openxmlformats.org/officeDocument/2006/relationships/image" Target="../media/image55.jpeg"/><Relationship Id="rId9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2.png"/><Relationship Id="rId7" Type="http://schemas.openxmlformats.org/officeDocument/2006/relationships/image" Target="../media/image6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1.gif"/><Relationship Id="rId10" Type="http://schemas.openxmlformats.org/officeDocument/2006/relationships/image" Target="../media/image65.png"/><Relationship Id="rId4" Type="http://schemas.openxmlformats.org/officeDocument/2006/relationships/image" Target="../media/image49.gif"/><Relationship Id="rId9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2.pn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12" Type="http://schemas.openxmlformats.org/officeDocument/2006/relationships/image" Target="../media/image35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png"/><Relationship Id="rId9" Type="http://schemas.openxmlformats.org/officeDocument/2006/relationships/image" Target="../media/image9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13" Type="http://schemas.openxmlformats.org/officeDocument/2006/relationships/image" Target="../media/image103.png"/><Relationship Id="rId18" Type="http://schemas.openxmlformats.org/officeDocument/2006/relationships/image" Target="../media/image108.jpeg"/><Relationship Id="rId3" Type="http://schemas.openxmlformats.org/officeDocument/2006/relationships/image" Target="../media/image94.gif"/><Relationship Id="rId7" Type="http://schemas.openxmlformats.org/officeDocument/2006/relationships/image" Target="../media/image97.png"/><Relationship Id="rId12" Type="http://schemas.openxmlformats.org/officeDocument/2006/relationships/image" Target="../media/image102.jpeg"/><Relationship Id="rId17" Type="http://schemas.openxmlformats.org/officeDocument/2006/relationships/image" Target="../media/image107.jpeg"/><Relationship Id="rId2" Type="http://schemas.openxmlformats.org/officeDocument/2006/relationships/image" Target="../media/image2.png"/><Relationship Id="rId16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5" Type="http://schemas.openxmlformats.org/officeDocument/2006/relationships/image" Target="../media/image105.jpeg"/><Relationship Id="rId10" Type="http://schemas.openxmlformats.org/officeDocument/2006/relationships/image" Target="../media/image100.jpeg"/><Relationship Id="rId19" Type="http://schemas.openxmlformats.org/officeDocument/2006/relationships/image" Target="../media/image109.jpeg"/><Relationship Id="rId4" Type="http://schemas.openxmlformats.org/officeDocument/2006/relationships/image" Target="../media/image95.jpeg"/><Relationship Id="rId9" Type="http://schemas.openxmlformats.org/officeDocument/2006/relationships/image" Target="../media/image99.jpeg"/><Relationship Id="rId14" Type="http://schemas.openxmlformats.org/officeDocument/2006/relationships/image" Target="../media/image10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e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rlamedisoft.com/peer_review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rlamedisoft.com/clients-list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irlahospicon.com/" TargetMode="External"/><Relationship Id="rId3" Type="http://schemas.openxmlformats.org/officeDocument/2006/relationships/hyperlink" Target="http://www.maxim-lis.com/" TargetMode="External"/><Relationship Id="rId7" Type="http://schemas.openxmlformats.org/officeDocument/2006/relationships/hyperlink" Target="http://www.epathlab.com/" TargetMode="External"/><Relationship Id="rId12" Type="http://schemas.openxmlformats.org/officeDocument/2006/relationships/image" Target="../media/image2.png"/><Relationship Id="rId2" Type="http://schemas.openxmlformats.org/officeDocument/2006/relationships/hyperlink" Target="http://www.quanta-hi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istopath-lab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://www.netbloodbank.com/" TargetMode="External"/><Relationship Id="rId10" Type="http://schemas.openxmlformats.org/officeDocument/2006/relationships/hyperlink" Target="http://www.birlamedipro.com/" TargetMode="External"/><Relationship Id="rId4" Type="http://schemas.openxmlformats.org/officeDocument/2006/relationships/hyperlink" Target="http://www.maxim-pacs.com/" TargetMode="External"/><Relationship Id="rId9" Type="http://schemas.openxmlformats.org/officeDocument/2006/relationships/hyperlink" Target="http://www.birlameditour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2098970" y="823"/>
            <a:ext cx="5257800" cy="1219200"/>
          </a:xfrm>
          <a:prstGeom prst="roundRect">
            <a:avLst/>
          </a:prstGeom>
          <a:gradFill>
            <a:gsLst>
              <a:gs pos="7000">
                <a:srgbClr val="0070C0"/>
              </a:gs>
              <a:gs pos="83000">
                <a:schemeClr val="tx2">
                  <a:lumMod val="40000"/>
                  <a:lumOff val="60000"/>
                </a:schemeClr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>
                      <a:lumMod val="65000"/>
                      <a:lumOff val="35000"/>
                    </a:schemeClr>
                  </a:outerShdw>
                </a:effectLst>
              </a:rPr>
              <a:t>BIRLAMEDISOFT</a:t>
            </a:r>
          </a:p>
          <a:p>
            <a:pPr algn="r"/>
            <a:r>
              <a:rPr lang="en-US" sz="2600" i="1" dirty="0" smtClean="0">
                <a:ln w="12700">
                  <a:noFill/>
                </a:ln>
                <a:solidFill>
                  <a:schemeClr val="bg1"/>
                </a:solidFill>
                <a:latin typeface="Brush Script MT" pitchFamily="66" charset="0"/>
              </a:rPr>
              <a:t>We Care Health Care…</a:t>
            </a:r>
            <a:endParaRPr lang="en-US" sz="2600" i="1" dirty="0">
              <a:ln w="12700">
                <a:noFill/>
              </a:ln>
              <a:solidFill>
                <a:schemeClr val="bg1"/>
              </a:solidFill>
              <a:latin typeface="Brush Script MT" pitchFamily="66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89570" y="1600200"/>
            <a:ext cx="3505200" cy="1600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contourW="12700">
            <a:bevelT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70570" y="1800761"/>
            <a:ext cx="27360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</a:rPr>
              <a:t>QUANTA V3.0 HOSPITAL</a:t>
            </a:r>
          </a:p>
          <a:p>
            <a:pPr algn="ctr"/>
            <a:r>
              <a:rPr lang="en-US" sz="2000" b="1" dirty="0" smtClean="0">
                <a:solidFill>
                  <a:schemeClr val="tx2"/>
                </a:solidFill>
              </a:rPr>
              <a:t>INFORMATION  </a:t>
            </a:r>
          </a:p>
          <a:p>
            <a:pPr algn="ctr"/>
            <a:r>
              <a:rPr lang="en-US" sz="2000" b="1" dirty="0" smtClean="0">
                <a:solidFill>
                  <a:schemeClr val="tx2"/>
                </a:solidFill>
              </a:rPr>
              <a:t>MANAGEMENT</a:t>
            </a:r>
          </a:p>
          <a:p>
            <a:pPr algn="ctr"/>
            <a:r>
              <a:rPr lang="en-US" sz="2000" b="1" dirty="0" smtClean="0">
                <a:solidFill>
                  <a:schemeClr val="tx2"/>
                </a:solidFill>
              </a:rPr>
              <a:t>SYSTEM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03970" y="1143000"/>
            <a:ext cx="146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chemeClr val="bg1"/>
                </a:solidFill>
              </a:rPr>
              <a:t>PRESENTS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5539900"/>
              </p:ext>
            </p:extLst>
          </p:nvPr>
        </p:nvGraphicFramePr>
        <p:xfrm>
          <a:off x="609600" y="533400"/>
          <a:ext cx="82296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BM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02797154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8601897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87800414"/>
              </p:ext>
            </p:extLst>
          </p:nvPr>
        </p:nvGraphicFramePr>
        <p:xfrm>
          <a:off x="609600" y="762000"/>
          <a:ext cx="8229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BM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09573872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s-media-cache-ak0.pinimg.com/originals/3b/06/72/3b06727081f439d551ae769fb5b598a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89" y="-14132"/>
            <a:ext cx="6764811" cy="656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86200" cy="1143000"/>
          </a:xfrm>
        </p:spPr>
        <p:txBody>
          <a:bodyPr/>
          <a:lstStyle/>
          <a:p>
            <a:pPr algn="l"/>
            <a:r>
              <a:rPr lang="en-IN" dirty="0" smtClean="0"/>
              <a:t>Methodology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078452" y="3865420"/>
            <a:ext cx="84634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Go-Live</a:t>
            </a:r>
            <a:endParaRPr lang="en-IN" sz="1600" dirty="0"/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51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01449023"/>
              </p:ext>
            </p:extLst>
          </p:nvPr>
        </p:nvGraphicFramePr>
        <p:xfrm>
          <a:off x="488052" y="533400"/>
          <a:ext cx="82296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BM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65042454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WordArt 5"/>
          <p:cNvSpPr>
            <a:spLocks noChangeArrowheads="1" noChangeShapeType="1" noTextEdit="1"/>
          </p:cNvSpPr>
          <p:nvPr/>
        </p:nvSpPr>
        <p:spPr bwMode="auto">
          <a:xfrm>
            <a:off x="838200" y="1600200"/>
            <a:ext cx="7086600" cy="838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333399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 panose="020B0806030902050204" pitchFamily="34" charset="0"/>
              </a:rPr>
              <a:t>Quanta V3.0 </a:t>
            </a:r>
            <a:r>
              <a:rPr lang="en-US" sz="4400" kern="10" dirty="0" smtClean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333399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 panose="020B0806030902050204" pitchFamily="34" charset="0"/>
              </a:rPr>
              <a:t>WebHIMS </a:t>
            </a:r>
            <a:endParaRPr lang="en-US" sz="4400" kern="10" dirty="0">
              <a:ln w="19050">
                <a:solidFill>
                  <a:srgbClr val="99CCFF"/>
                </a:solidFill>
                <a:round/>
                <a:headEnd/>
                <a:tailEnd/>
              </a:ln>
              <a:solidFill>
                <a:srgbClr val="333399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38200" y="2441575"/>
            <a:ext cx="7664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/>
              <a:t>The Complete Web-based </a:t>
            </a:r>
            <a:r>
              <a:rPr lang="en-US" altLang="en-US" sz="2000" b="1" dirty="0"/>
              <a:t>H</a:t>
            </a:r>
            <a:r>
              <a:rPr lang="en-US" altLang="en-US" sz="1800" b="1" dirty="0"/>
              <a:t>ospital </a:t>
            </a:r>
            <a:r>
              <a:rPr lang="en-US" altLang="en-US" sz="2000" b="1" dirty="0"/>
              <a:t>I</a:t>
            </a:r>
            <a:r>
              <a:rPr lang="en-US" altLang="en-US" sz="1800" b="1" dirty="0"/>
              <a:t>nformation </a:t>
            </a:r>
            <a:r>
              <a:rPr lang="en-US" altLang="en-US" sz="2000" b="1" dirty="0"/>
              <a:t>M</a:t>
            </a:r>
            <a:r>
              <a:rPr lang="en-US" altLang="en-US" sz="1800" b="1" dirty="0"/>
              <a:t>anagement </a:t>
            </a:r>
            <a:r>
              <a:rPr lang="en-US" altLang="en-US" sz="2000" b="1" dirty="0"/>
              <a:t>S</a:t>
            </a:r>
            <a:r>
              <a:rPr lang="en-US" altLang="en-US" sz="1800" b="1" dirty="0"/>
              <a:t>ystem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811213" y="990600"/>
            <a:ext cx="51968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i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BMS Proposes the following solutions ..</a:t>
            </a:r>
            <a:endParaRPr lang="en-US" altLang="en-US" sz="2400" b="1" i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098" name="Picture 2" descr="E:\PallaviUS\BIG IMAGES\bigstock-Medical-Doctors-69766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6238" y="3124200"/>
            <a:ext cx="5192761" cy="3429000"/>
          </a:xfrm>
          <a:prstGeom prst="rect">
            <a:avLst/>
          </a:prstGeom>
          <a:noFill/>
        </p:spPr>
      </p:pic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7100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73247969"/>
              </p:ext>
            </p:extLst>
          </p:nvPr>
        </p:nvGraphicFramePr>
        <p:xfrm>
          <a:off x="381000" y="6096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92034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How Hospitals will get connected by Quanta </a:t>
            </a:r>
          </a:p>
        </p:txBody>
      </p:sp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ectangle 3" descr="quanta-integration"/>
          <p:cNvSpPr>
            <a:spLocks noChangeArrowheads="1"/>
          </p:cNvSpPr>
          <p:nvPr/>
        </p:nvSpPr>
        <p:spPr bwMode="auto">
          <a:xfrm>
            <a:off x="609600" y="1454081"/>
            <a:ext cx="7696200" cy="40767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62000" y="5712199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Quanta Central server at Main Hospital Building and Quanta Local Server at every Clinic location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981963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Quanta Integration within Hospital</a:t>
            </a:r>
          </a:p>
        </p:txBody>
      </p:sp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2" name="Rectangle 2" descr="integration-architecture"/>
          <p:cNvSpPr>
            <a:spLocks noChangeArrowheads="1"/>
          </p:cNvSpPr>
          <p:nvPr/>
        </p:nvSpPr>
        <p:spPr bwMode="auto">
          <a:xfrm>
            <a:off x="762000" y="1417638"/>
            <a:ext cx="7924800" cy="46783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38701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Access Quanta from Outside via Internet</a:t>
            </a:r>
          </a:p>
        </p:txBody>
      </p:sp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3" name="Rectangle 2" descr="single-hospital-nw"/>
          <p:cNvSpPr>
            <a:spLocks noChangeArrowheads="1"/>
          </p:cNvSpPr>
          <p:nvPr/>
        </p:nvSpPr>
        <p:spPr bwMode="auto">
          <a:xfrm>
            <a:off x="457200" y="1384508"/>
            <a:ext cx="8229600" cy="463529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73848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Birlamedisoft Company Profile</a:t>
            </a:r>
          </a:p>
        </p:txBody>
      </p:sp>
      <p:pic>
        <p:nvPicPr>
          <p:cNvPr id="9220" name="Picture 7" descr="C:\Documents and Settings\Simadri\My Documents\My Pictures\Epathlab.com pictures\promot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505200"/>
            <a:ext cx="259080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4837" y="1615315"/>
            <a:ext cx="8229600" cy="4648200"/>
          </a:xfrm>
        </p:spPr>
        <p:txBody>
          <a:bodyPr/>
          <a:lstStyle/>
          <a:p>
            <a:pPr algn="just" eaLnBrk="1" hangingPunct="1"/>
            <a:r>
              <a:rPr lang="en-US" altLang="en-US" sz="2400" b="1" dirty="0" smtClean="0">
                <a:solidFill>
                  <a:schemeClr val="tx2"/>
                </a:solidFill>
                <a:latin typeface="+mj-lt"/>
              </a:rPr>
              <a:t>Organization:</a:t>
            </a:r>
            <a:r>
              <a:rPr lang="en-US" altLang="en-US" sz="24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en-US" sz="2400" dirty="0" smtClean="0">
                <a:latin typeface="+mj-lt"/>
              </a:rPr>
              <a:t>An </a:t>
            </a:r>
            <a:r>
              <a:rPr lang="en-US" altLang="en-US" sz="2400" b="1" dirty="0" smtClean="0">
                <a:latin typeface="+mj-lt"/>
              </a:rPr>
              <a:t>ISO </a:t>
            </a:r>
            <a:r>
              <a:rPr lang="en-US" altLang="en-US" sz="2400" b="1" dirty="0" smtClean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9001:2008</a:t>
            </a:r>
            <a:r>
              <a:rPr lang="en-US" altLang="en-US" sz="2400" dirty="0" smtClean="0">
                <a:latin typeface="+mj-lt"/>
              </a:rPr>
              <a:t> &amp; </a:t>
            </a:r>
            <a:r>
              <a:rPr lang="en-US" altLang="en-US" sz="24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ISO 27001:2013 </a:t>
            </a:r>
            <a:r>
              <a:rPr lang="en-US" altLang="en-US" sz="2400" dirty="0" smtClean="0">
                <a:latin typeface="+mj-lt"/>
              </a:rPr>
              <a:t>certified and a Dedicated Healthcare Software Development Company since </a:t>
            </a:r>
            <a:r>
              <a:rPr lang="en-US" altLang="en-US" sz="2400" b="1" dirty="0" smtClean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2001</a:t>
            </a:r>
            <a:r>
              <a:rPr lang="en-US" altLang="en-US" sz="2400" dirty="0" smtClean="0">
                <a:latin typeface="+mj-lt"/>
              </a:rPr>
              <a:t>.</a:t>
            </a:r>
          </a:p>
          <a:p>
            <a:pPr algn="just" eaLnBrk="1" hangingPunct="1"/>
            <a:r>
              <a:rPr lang="en-US" altLang="en-US" sz="2400" b="1" dirty="0" smtClean="0">
                <a:solidFill>
                  <a:schemeClr val="tx2"/>
                </a:solidFill>
                <a:latin typeface="+mj-lt"/>
              </a:rPr>
              <a:t>Promoters</a:t>
            </a:r>
            <a:r>
              <a:rPr lang="en-US" altLang="en-US" sz="2400" b="1" dirty="0" smtClean="0">
                <a:solidFill>
                  <a:schemeClr val="accent1"/>
                </a:solidFill>
                <a:latin typeface="+mj-lt"/>
              </a:rPr>
              <a:t>: </a:t>
            </a:r>
            <a:r>
              <a:rPr lang="en-US" altLang="en-US" sz="2400" dirty="0" smtClean="0">
                <a:latin typeface="+mj-lt"/>
              </a:rPr>
              <a:t>Dr. Upma Birla, MS (</a:t>
            </a:r>
            <a:r>
              <a:rPr lang="en-US" altLang="en-US" sz="2400" dirty="0" err="1" smtClean="0">
                <a:latin typeface="+mj-lt"/>
              </a:rPr>
              <a:t>Obst</a:t>
            </a:r>
            <a:r>
              <a:rPr lang="en-US" altLang="en-US" sz="2400" dirty="0" smtClean="0">
                <a:latin typeface="+mj-lt"/>
              </a:rPr>
              <a:t> &amp; </a:t>
            </a:r>
            <a:r>
              <a:rPr lang="en-US" altLang="en-US" sz="2400" dirty="0" err="1" smtClean="0">
                <a:latin typeface="+mj-lt"/>
              </a:rPr>
              <a:t>Gynae</a:t>
            </a:r>
            <a:r>
              <a:rPr lang="en-US" altLang="en-US" sz="2400" dirty="0" smtClean="0">
                <a:latin typeface="+mj-lt"/>
              </a:rPr>
              <a:t>) &amp; Mr. Shrinivas Birla.</a:t>
            </a:r>
          </a:p>
          <a:p>
            <a:pPr algn="just" eaLnBrk="1" hangingPunct="1"/>
            <a:r>
              <a:rPr lang="en-US" altLang="en-US" sz="2400" b="1" dirty="0">
                <a:solidFill>
                  <a:schemeClr val="tx2"/>
                </a:solidFill>
                <a:latin typeface="+mj-lt"/>
              </a:rPr>
              <a:t>Location: </a:t>
            </a:r>
            <a:r>
              <a:rPr lang="en-US" altLang="en-US" sz="2400" dirty="0" smtClean="0">
                <a:latin typeface="+mj-lt"/>
              </a:rPr>
              <a:t>Pune ( Headquarters), India</a:t>
            </a:r>
          </a:p>
          <a:p>
            <a:pPr algn="just" eaLnBrk="1" hangingPunct="1"/>
            <a:r>
              <a:rPr lang="en-US" altLang="en-US" sz="2400" b="1" dirty="0">
                <a:solidFill>
                  <a:schemeClr val="tx2"/>
                </a:solidFill>
                <a:latin typeface="+mj-lt"/>
              </a:rPr>
              <a:t>Managing Director :</a:t>
            </a:r>
            <a:r>
              <a:rPr lang="en-US" altLang="en-US" sz="24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en-US" sz="2400" dirty="0" smtClean="0">
                <a:latin typeface="+mj-lt"/>
              </a:rPr>
              <a:t>Dr. Upma Jain</a:t>
            </a:r>
          </a:p>
          <a:p>
            <a:pPr algn="just"/>
            <a:r>
              <a:rPr lang="en-US" altLang="en-US" sz="2400" b="1" dirty="0">
                <a:solidFill>
                  <a:schemeClr val="tx2"/>
                </a:solidFill>
                <a:latin typeface="+mj-lt"/>
              </a:rPr>
              <a:t>CEO:  </a:t>
            </a:r>
            <a:r>
              <a:rPr lang="en-US" altLang="en-US" sz="2400" dirty="0" smtClean="0"/>
              <a:t>Mr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Shrinivas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Birla</a:t>
            </a:r>
          </a:p>
          <a:p>
            <a:pPr algn="just"/>
            <a:r>
              <a:rPr lang="en-US" altLang="en-US" sz="2400" b="1" dirty="0">
                <a:solidFill>
                  <a:schemeClr val="tx2"/>
                </a:solidFill>
                <a:latin typeface="+mj-lt"/>
              </a:rPr>
              <a:t>Team: </a:t>
            </a:r>
            <a:r>
              <a:rPr lang="en-US" altLang="en-US" sz="2400" dirty="0" smtClean="0"/>
              <a:t>150 + </a:t>
            </a:r>
          </a:p>
          <a:p>
            <a:pPr marL="0" indent="0" algn="just">
              <a:buNone/>
            </a:pPr>
            <a:endParaRPr lang="en-US" altLang="en-US" sz="2400" dirty="0"/>
          </a:p>
          <a:p>
            <a:pPr marL="0" indent="0" algn="just" eaLnBrk="1" hangingPunct="1">
              <a:buNone/>
            </a:pPr>
            <a:endParaRPr lang="en-US" altLang="en-US" sz="2400" b="1" dirty="0">
              <a:solidFill>
                <a:schemeClr val="tx2"/>
              </a:solidFill>
              <a:latin typeface="+mj-lt"/>
            </a:endParaRPr>
          </a:p>
          <a:p>
            <a:pPr marL="0" indent="0" eaLnBrk="1" hangingPunct="1">
              <a:buNone/>
            </a:pPr>
            <a:endParaRPr lang="en-US" altLang="en-US" sz="2400" dirty="0" smtClean="0">
              <a:latin typeface="+mj-lt"/>
            </a:endParaRPr>
          </a:p>
        </p:txBody>
      </p:sp>
      <p:pic>
        <p:nvPicPr>
          <p:cNvPr id="7" name="Picture 6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915120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41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How Quanta will connect with other Govt. departments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85801" y="1323233"/>
            <a:ext cx="7848600" cy="5124305"/>
            <a:chOff x="1110" y="2415"/>
            <a:chExt cx="9615" cy="8325"/>
          </a:xfrm>
        </p:grpSpPr>
        <p:sp>
          <p:nvSpPr>
            <p:cNvPr id="6" name="Rectangle 3" descr="quanta-edi"/>
            <p:cNvSpPr>
              <a:spLocks noChangeArrowheads="1"/>
            </p:cNvSpPr>
            <p:nvPr/>
          </p:nvSpPr>
          <p:spPr bwMode="auto">
            <a:xfrm>
              <a:off x="1110" y="2415"/>
              <a:ext cx="9615" cy="83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cxnSp>
          <p:nvCxnSpPr>
            <p:cNvPr id="4100" name="AutoShape 4"/>
            <p:cNvCxnSpPr>
              <a:cxnSpLocks noChangeShapeType="1"/>
            </p:cNvCxnSpPr>
            <p:nvPr/>
          </p:nvCxnSpPr>
          <p:spPr bwMode="auto">
            <a:xfrm>
              <a:off x="3195" y="3585"/>
              <a:ext cx="181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1" name="AutoShape 5"/>
            <p:cNvCxnSpPr>
              <a:cxnSpLocks noChangeShapeType="1"/>
            </p:cNvCxnSpPr>
            <p:nvPr/>
          </p:nvCxnSpPr>
          <p:spPr bwMode="auto">
            <a:xfrm flipV="1">
              <a:off x="6870" y="3315"/>
              <a:ext cx="1710" cy="2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2" name="AutoShape 6"/>
            <p:cNvCxnSpPr>
              <a:cxnSpLocks noChangeShapeType="1"/>
            </p:cNvCxnSpPr>
            <p:nvPr/>
          </p:nvCxnSpPr>
          <p:spPr bwMode="auto">
            <a:xfrm>
              <a:off x="6870" y="4260"/>
              <a:ext cx="1500" cy="7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3" name="AutoShape 7"/>
            <p:cNvCxnSpPr>
              <a:cxnSpLocks noChangeShapeType="1"/>
            </p:cNvCxnSpPr>
            <p:nvPr/>
          </p:nvCxnSpPr>
          <p:spPr bwMode="auto">
            <a:xfrm flipV="1">
              <a:off x="8895" y="5745"/>
              <a:ext cx="15" cy="40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4" name="AutoShape 8"/>
            <p:cNvCxnSpPr>
              <a:cxnSpLocks noChangeShapeType="1"/>
            </p:cNvCxnSpPr>
            <p:nvPr/>
          </p:nvCxnSpPr>
          <p:spPr bwMode="auto">
            <a:xfrm>
              <a:off x="8895" y="6420"/>
              <a:ext cx="15" cy="6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5" name="AutoShape 9"/>
            <p:cNvCxnSpPr>
              <a:cxnSpLocks noChangeShapeType="1"/>
            </p:cNvCxnSpPr>
            <p:nvPr/>
          </p:nvCxnSpPr>
          <p:spPr bwMode="auto">
            <a:xfrm flipH="1" flipV="1">
              <a:off x="6585" y="4335"/>
              <a:ext cx="1380" cy="17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6" name="AutoShape 10"/>
            <p:cNvCxnSpPr>
              <a:cxnSpLocks noChangeShapeType="1"/>
            </p:cNvCxnSpPr>
            <p:nvPr/>
          </p:nvCxnSpPr>
          <p:spPr bwMode="auto">
            <a:xfrm>
              <a:off x="8145" y="6420"/>
              <a:ext cx="225" cy="36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7" name="AutoShape 11"/>
            <p:cNvCxnSpPr>
              <a:cxnSpLocks noChangeShapeType="1"/>
            </p:cNvCxnSpPr>
            <p:nvPr/>
          </p:nvCxnSpPr>
          <p:spPr bwMode="auto">
            <a:xfrm flipV="1">
              <a:off x="8805" y="7575"/>
              <a:ext cx="90" cy="2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8" name="AutoShape 12"/>
            <p:cNvCxnSpPr>
              <a:cxnSpLocks noChangeShapeType="1"/>
            </p:cNvCxnSpPr>
            <p:nvPr/>
          </p:nvCxnSpPr>
          <p:spPr bwMode="auto">
            <a:xfrm flipH="1">
              <a:off x="8295" y="8235"/>
              <a:ext cx="285" cy="6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9" name="AutoShape 13"/>
            <p:cNvCxnSpPr>
              <a:cxnSpLocks noChangeShapeType="1"/>
            </p:cNvCxnSpPr>
            <p:nvPr/>
          </p:nvCxnSpPr>
          <p:spPr bwMode="auto">
            <a:xfrm flipH="1">
              <a:off x="7560" y="5745"/>
              <a:ext cx="495" cy="32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0" name="AutoShape 14"/>
            <p:cNvCxnSpPr>
              <a:cxnSpLocks noChangeShapeType="1"/>
            </p:cNvCxnSpPr>
            <p:nvPr/>
          </p:nvCxnSpPr>
          <p:spPr bwMode="auto">
            <a:xfrm>
              <a:off x="3030" y="3765"/>
              <a:ext cx="2445" cy="17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1" name="AutoShape 15"/>
            <p:cNvCxnSpPr>
              <a:cxnSpLocks noChangeShapeType="1"/>
            </p:cNvCxnSpPr>
            <p:nvPr/>
          </p:nvCxnSpPr>
          <p:spPr bwMode="auto">
            <a:xfrm flipH="1">
              <a:off x="4050" y="5745"/>
              <a:ext cx="108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2" name="AutoShape 16"/>
            <p:cNvCxnSpPr>
              <a:cxnSpLocks noChangeShapeType="1"/>
            </p:cNvCxnSpPr>
            <p:nvPr/>
          </p:nvCxnSpPr>
          <p:spPr bwMode="auto">
            <a:xfrm flipV="1">
              <a:off x="6765" y="5535"/>
              <a:ext cx="1290" cy="2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3" name="AutoShape 17"/>
            <p:cNvCxnSpPr>
              <a:cxnSpLocks noChangeShapeType="1"/>
            </p:cNvCxnSpPr>
            <p:nvPr/>
          </p:nvCxnSpPr>
          <p:spPr bwMode="auto">
            <a:xfrm flipH="1" flipV="1">
              <a:off x="3945" y="5985"/>
              <a:ext cx="1290" cy="7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4" name="AutoShape 18"/>
            <p:cNvCxnSpPr>
              <a:cxnSpLocks noChangeShapeType="1"/>
            </p:cNvCxnSpPr>
            <p:nvPr/>
          </p:nvCxnSpPr>
          <p:spPr bwMode="auto">
            <a:xfrm>
              <a:off x="6450" y="7035"/>
              <a:ext cx="1605" cy="1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5" name="AutoShape 19"/>
            <p:cNvCxnSpPr>
              <a:cxnSpLocks noChangeShapeType="1"/>
            </p:cNvCxnSpPr>
            <p:nvPr/>
          </p:nvCxnSpPr>
          <p:spPr bwMode="auto">
            <a:xfrm flipH="1">
              <a:off x="3030" y="7155"/>
              <a:ext cx="1980" cy="8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6" name="AutoShape 20"/>
            <p:cNvCxnSpPr>
              <a:cxnSpLocks noChangeShapeType="1"/>
            </p:cNvCxnSpPr>
            <p:nvPr/>
          </p:nvCxnSpPr>
          <p:spPr bwMode="auto">
            <a:xfrm flipV="1">
              <a:off x="6165" y="5670"/>
              <a:ext cx="1800" cy="11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7" name="AutoShape 21"/>
            <p:cNvCxnSpPr>
              <a:cxnSpLocks noChangeShapeType="1"/>
            </p:cNvCxnSpPr>
            <p:nvPr/>
          </p:nvCxnSpPr>
          <p:spPr bwMode="auto">
            <a:xfrm flipV="1">
              <a:off x="5655" y="4260"/>
              <a:ext cx="0" cy="12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8" name="AutoShape 22"/>
            <p:cNvCxnSpPr>
              <a:cxnSpLocks noChangeShapeType="1"/>
            </p:cNvCxnSpPr>
            <p:nvPr/>
          </p:nvCxnSpPr>
          <p:spPr bwMode="auto">
            <a:xfrm flipH="1" flipV="1">
              <a:off x="6330" y="4260"/>
              <a:ext cx="1455" cy="370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9" name="AutoShape 23"/>
            <p:cNvCxnSpPr>
              <a:cxnSpLocks noChangeShapeType="1"/>
            </p:cNvCxnSpPr>
            <p:nvPr/>
          </p:nvCxnSpPr>
          <p:spPr bwMode="auto">
            <a:xfrm flipV="1">
              <a:off x="6045" y="9300"/>
              <a:ext cx="1275" cy="9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0" name="AutoShape 24"/>
            <p:cNvCxnSpPr>
              <a:cxnSpLocks noChangeShapeType="1"/>
            </p:cNvCxnSpPr>
            <p:nvPr/>
          </p:nvCxnSpPr>
          <p:spPr bwMode="auto">
            <a:xfrm>
              <a:off x="3750" y="9615"/>
              <a:ext cx="1260" cy="1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1" name="AutoShape 25"/>
            <p:cNvCxnSpPr>
              <a:cxnSpLocks noChangeShapeType="1"/>
            </p:cNvCxnSpPr>
            <p:nvPr/>
          </p:nvCxnSpPr>
          <p:spPr bwMode="auto">
            <a:xfrm flipH="1" flipV="1">
              <a:off x="3285" y="8565"/>
              <a:ext cx="195" cy="6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2" name="AutoShape 26"/>
            <p:cNvCxnSpPr>
              <a:cxnSpLocks noChangeShapeType="1"/>
            </p:cNvCxnSpPr>
            <p:nvPr/>
          </p:nvCxnSpPr>
          <p:spPr bwMode="auto">
            <a:xfrm>
              <a:off x="3285" y="6270"/>
              <a:ext cx="1725" cy="32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3" name="AutoShape 27"/>
            <p:cNvCxnSpPr>
              <a:cxnSpLocks noChangeShapeType="1"/>
            </p:cNvCxnSpPr>
            <p:nvPr/>
          </p:nvCxnSpPr>
          <p:spPr bwMode="auto">
            <a:xfrm flipH="1">
              <a:off x="2205" y="7290"/>
              <a:ext cx="90" cy="2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4" name="AutoShape 28"/>
            <p:cNvCxnSpPr>
              <a:cxnSpLocks noChangeShapeType="1"/>
            </p:cNvCxnSpPr>
            <p:nvPr/>
          </p:nvCxnSpPr>
          <p:spPr bwMode="auto">
            <a:xfrm flipV="1">
              <a:off x="2460" y="6270"/>
              <a:ext cx="165" cy="5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5" name="AutoShape 29"/>
            <p:cNvCxnSpPr>
              <a:cxnSpLocks noChangeShapeType="1"/>
            </p:cNvCxnSpPr>
            <p:nvPr/>
          </p:nvCxnSpPr>
          <p:spPr bwMode="auto">
            <a:xfrm flipV="1">
              <a:off x="3945" y="4095"/>
              <a:ext cx="1290" cy="9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6" name="AutoShape 30"/>
            <p:cNvCxnSpPr>
              <a:cxnSpLocks noChangeShapeType="1"/>
            </p:cNvCxnSpPr>
            <p:nvPr/>
          </p:nvCxnSpPr>
          <p:spPr bwMode="auto">
            <a:xfrm flipH="1">
              <a:off x="5655" y="8400"/>
              <a:ext cx="390" cy="8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7" name="AutoShape 31"/>
            <p:cNvCxnSpPr>
              <a:cxnSpLocks noChangeShapeType="1"/>
            </p:cNvCxnSpPr>
            <p:nvPr/>
          </p:nvCxnSpPr>
          <p:spPr bwMode="auto">
            <a:xfrm flipV="1">
              <a:off x="6330" y="5880"/>
              <a:ext cx="2040" cy="20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505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b="1" u="sng" dirty="0" smtClean="0"/>
              <a:t>By Implementing QUANTA</a:t>
            </a:r>
            <a:endParaRPr lang="en-IN" sz="4000" b="1" u="sng" dirty="0"/>
          </a:p>
        </p:txBody>
      </p:sp>
      <p:pic>
        <p:nvPicPr>
          <p:cNvPr id="1027" name="Picture 3" descr="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733807" cy="579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83927" y="990600"/>
            <a:ext cx="64646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Integrated Hospital Management System </a:t>
            </a:r>
            <a:endParaRPr lang="en-IN" sz="2400" b="1" dirty="0"/>
          </a:p>
        </p:txBody>
      </p:sp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7559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09600" y="228600"/>
            <a:ext cx="7848600" cy="7620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Stakeholders  in Healthcare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71600" y="3200400"/>
            <a:ext cx="6400800" cy="30480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33400" y="1143000"/>
            <a:ext cx="3886200" cy="1905000"/>
          </a:xfrm>
          <a:prstGeom prst="wedgeRoundRectCallout">
            <a:avLst>
              <a:gd name="adj1" fmla="val -2726"/>
              <a:gd name="adj2" fmla="val 7161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All types of hospitals like multi-specialty, super-specialty,  govt. hospitals, rural hospitals, small private hospitals and medical colleges are the stakeholders in healthcare  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029200" y="1143000"/>
            <a:ext cx="3733800" cy="2057400"/>
          </a:xfrm>
          <a:prstGeom prst="wedgeRoundRectCallout">
            <a:avLst>
              <a:gd name="adj1" fmla="val -66071"/>
              <a:gd name="adj2" fmla="val 6250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Stakeholders also include all clinics like multi-specialty and rehab clinics, nursing homes, blood banks, pharmacies, general practitioners,  diagnostic centres. Not to forget the medical insurers and  regulators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228600"/>
            <a:ext cx="7848600" cy="7620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Features of Quanta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676400" y="1219200"/>
            <a:ext cx="5638800" cy="2209800"/>
          </a:xfrm>
          <a:prstGeom prst="wedgeRoundRectCallout">
            <a:avLst>
              <a:gd name="adj1" fmla="val 15898"/>
              <a:gd name="adj2" fmla="val 6284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Wow!! Great features!!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 Powerful inbuilt 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Business Intelligence engine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sz="2000" b="1" dirty="0" smtClean="0">
                <a:solidFill>
                  <a:srgbClr val="C00000"/>
                </a:solidFill>
              </a:rPr>
              <a:t>Graphical MIS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, using dashboards and graphs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 Finest quality </a:t>
            </a:r>
            <a:r>
              <a:rPr lang="en-US" sz="2000" b="1" dirty="0" smtClean="0">
                <a:solidFill>
                  <a:srgbClr val="0070C0"/>
                </a:solidFill>
              </a:rPr>
              <a:t>GUI by DevExpress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Multi-location connectivity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branches ready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sz="2000" b="1" dirty="0" smtClean="0">
                <a:solidFill>
                  <a:schemeClr val="accent4"/>
                </a:solidFill>
              </a:rPr>
              <a:t>Portability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on SQL-server,  Oracle database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57" y="3855357"/>
            <a:ext cx="4869543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grpSp>
        <p:nvGrpSpPr>
          <p:cNvPr id="2" name="Group 140"/>
          <p:cNvGrpSpPr/>
          <p:nvPr/>
        </p:nvGrpSpPr>
        <p:grpSpPr>
          <a:xfrm>
            <a:off x="238356" y="381000"/>
            <a:ext cx="8677044" cy="6205210"/>
            <a:chOff x="76200" y="228600"/>
            <a:chExt cx="8677044" cy="6205210"/>
          </a:xfrm>
        </p:grpSpPr>
        <p:sp>
          <p:nvSpPr>
            <p:cNvPr id="142" name="Oval 141"/>
            <p:cNvSpPr/>
            <p:nvPr/>
          </p:nvSpPr>
          <p:spPr>
            <a:xfrm>
              <a:off x="2590800" y="2133600"/>
              <a:ext cx="3657600" cy="21336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2057400" y="1676400"/>
              <a:ext cx="2895600" cy="17526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125"/>
            <p:cNvGrpSpPr/>
            <p:nvPr/>
          </p:nvGrpSpPr>
          <p:grpSpPr>
            <a:xfrm>
              <a:off x="3200400" y="4953000"/>
              <a:ext cx="1295400" cy="1480810"/>
              <a:chOff x="3200400" y="4953000"/>
              <a:chExt cx="1295400" cy="1480810"/>
            </a:xfrm>
          </p:grpSpPr>
          <p:grpSp>
            <p:nvGrpSpPr>
              <p:cNvPr id="6" name="Group 74"/>
              <p:cNvGrpSpPr/>
              <p:nvPr/>
            </p:nvGrpSpPr>
            <p:grpSpPr>
              <a:xfrm>
                <a:off x="3200400" y="4953000"/>
                <a:ext cx="1295400" cy="1219200"/>
                <a:chOff x="3200400" y="4953000"/>
                <a:chExt cx="1295400" cy="1219200"/>
              </a:xfrm>
            </p:grpSpPr>
            <p:sp>
              <p:nvSpPr>
                <p:cNvPr id="266" name="Rounded Rectangle 37"/>
                <p:cNvSpPr/>
                <p:nvPr/>
              </p:nvSpPr>
              <p:spPr>
                <a:xfrm>
                  <a:off x="3200400" y="5029200"/>
                  <a:ext cx="1295400" cy="114300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67" name="Picture 2" descr="D:\Maria\Useful images\Misc\Pharmacy-icon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505200" y="4953000"/>
                  <a:ext cx="76200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8" name="Picture 10" descr="D:\Maria\Useful images\Misc\Medical-Nurse-Male-Dark-icon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038600" y="5638800"/>
                  <a:ext cx="304800" cy="3048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9" name="Picture 35" descr="icon-service-corporate.jp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352800" y="56388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270" name="Picture 13" descr="D:\Maria\Useful images\Misc\patient_256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733800" y="5715000"/>
                  <a:ext cx="381000" cy="3810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65" name="TextBox 264"/>
              <p:cNvSpPr txBox="1"/>
              <p:nvPr/>
            </p:nvSpPr>
            <p:spPr>
              <a:xfrm>
                <a:off x="3426047" y="6172200"/>
                <a:ext cx="76495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Pharmacy</a:t>
                </a:r>
                <a:endParaRPr lang="en-US" sz="1100" b="1" dirty="0"/>
              </a:p>
            </p:txBody>
          </p:sp>
        </p:grpSp>
        <p:grpSp>
          <p:nvGrpSpPr>
            <p:cNvPr id="7" name="Group 126"/>
            <p:cNvGrpSpPr/>
            <p:nvPr/>
          </p:nvGrpSpPr>
          <p:grpSpPr>
            <a:xfrm>
              <a:off x="4648200" y="4800600"/>
              <a:ext cx="1371600" cy="1633210"/>
              <a:chOff x="4648200" y="4800600"/>
              <a:chExt cx="1371600" cy="1633210"/>
            </a:xfrm>
          </p:grpSpPr>
          <p:grpSp>
            <p:nvGrpSpPr>
              <p:cNvPr id="8" name="Group 73"/>
              <p:cNvGrpSpPr/>
              <p:nvPr/>
            </p:nvGrpSpPr>
            <p:grpSpPr>
              <a:xfrm>
                <a:off x="4648200" y="4800600"/>
                <a:ext cx="1371600" cy="1295400"/>
                <a:chOff x="4648200" y="4800600"/>
                <a:chExt cx="1371600" cy="1295400"/>
              </a:xfrm>
            </p:grpSpPr>
            <p:sp>
              <p:nvSpPr>
                <p:cNvPr id="259" name="Rounded Rectangle 258"/>
                <p:cNvSpPr/>
                <p:nvPr/>
              </p:nvSpPr>
              <p:spPr>
                <a:xfrm>
                  <a:off x="4648200" y="4800600"/>
                  <a:ext cx="1371600" cy="129540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60" name="Picture 10" descr="D:\Maria\Useful images\Misc\Medical-Nurse-Male-Dark-icon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562600" y="5562600"/>
                  <a:ext cx="304800" cy="3048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1" name="Picture 260" descr="icon-service-corporate.jp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876800" y="55626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262" name="Picture 13" descr="D:\Maria\Useful images\Misc\patient_256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257800" y="5638800"/>
                  <a:ext cx="381000" cy="381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3" name="Picture 15" descr="http://t2.gstatic.com/images?q=tbn:ANd9GcTfuyA5pSwhR0moarvOC8Euhgr4cr770IBR523byPblrMR7Xv_l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4876800" y="4953000"/>
                  <a:ext cx="761999" cy="4572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58" name="TextBox 257"/>
              <p:cNvSpPr txBox="1"/>
              <p:nvPr/>
            </p:nvSpPr>
            <p:spPr>
              <a:xfrm>
                <a:off x="4873847" y="6172200"/>
                <a:ext cx="968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Telemedicine</a:t>
                </a:r>
                <a:endParaRPr lang="en-US" sz="1100" b="1" dirty="0"/>
              </a:p>
            </p:txBody>
          </p:sp>
        </p:grpSp>
        <p:grpSp>
          <p:nvGrpSpPr>
            <p:cNvPr id="9" name="Group 128"/>
            <p:cNvGrpSpPr/>
            <p:nvPr/>
          </p:nvGrpSpPr>
          <p:grpSpPr>
            <a:xfrm>
              <a:off x="6172200" y="4800600"/>
              <a:ext cx="1143000" cy="1421487"/>
              <a:chOff x="6172200" y="4800600"/>
              <a:chExt cx="1143000" cy="1421487"/>
            </a:xfrm>
          </p:grpSpPr>
          <p:grpSp>
            <p:nvGrpSpPr>
              <p:cNvPr id="10" name="Group 50"/>
              <p:cNvGrpSpPr/>
              <p:nvPr/>
            </p:nvGrpSpPr>
            <p:grpSpPr>
              <a:xfrm>
                <a:off x="6172200" y="4800600"/>
                <a:ext cx="1143000" cy="990600"/>
                <a:chOff x="5715000" y="4876800"/>
                <a:chExt cx="1143000" cy="990600"/>
              </a:xfrm>
            </p:grpSpPr>
            <p:sp>
              <p:nvSpPr>
                <p:cNvPr id="251" name="Rounded Rectangle 250"/>
                <p:cNvSpPr/>
                <p:nvPr/>
              </p:nvSpPr>
              <p:spPr>
                <a:xfrm>
                  <a:off x="5715000" y="4876800"/>
                  <a:ext cx="1143000" cy="99060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52" name="Picture 5" descr="D:\Maria\Useful images\icons-for lab img\microscope-icon1.gif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791200" y="4953000"/>
                  <a:ext cx="381000" cy="381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3" name="Picture 10" descr="D:\Maria\Useful images\Misc\Medical-Nurse-Male-Dark-icon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096000" y="5410200"/>
                  <a:ext cx="304800" cy="3048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4" name="Picture 13" descr="D:\Maria\Useful images\Misc\patient_256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715000" y="5410200"/>
                  <a:ext cx="381000" cy="381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5" name="Picture 43" descr="icon-service-corporate.jp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248400" y="49530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256" name="Picture 4" descr="D:\Maria\Useful images\Laboratory\x-ray-icon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395850" y="5334000"/>
                  <a:ext cx="457200" cy="4572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50" name="TextBox 249"/>
              <p:cNvSpPr txBox="1"/>
              <p:nvPr/>
            </p:nvSpPr>
            <p:spPr>
              <a:xfrm>
                <a:off x="6367389" y="5791200"/>
                <a:ext cx="79541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Diagnostic</a:t>
                </a:r>
              </a:p>
              <a:p>
                <a:pPr algn="ctr"/>
                <a:r>
                  <a:rPr lang="en-US" sz="1100" b="1" dirty="0" smtClean="0"/>
                  <a:t>Centre</a:t>
                </a:r>
                <a:endParaRPr lang="en-US" sz="1100" b="1" dirty="0"/>
              </a:p>
            </p:txBody>
          </p:sp>
        </p:grpSp>
        <p:grpSp>
          <p:nvGrpSpPr>
            <p:cNvPr id="11" name="Group 124"/>
            <p:cNvGrpSpPr/>
            <p:nvPr/>
          </p:nvGrpSpPr>
          <p:grpSpPr>
            <a:xfrm>
              <a:off x="1752600" y="5029200"/>
              <a:ext cx="1295400" cy="1404610"/>
              <a:chOff x="1752600" y="5029200"/>
              <a:chExt cx="1295400" cy="1404610"/>
            </a:xfrm>
          </p:grpSpPr>
          <p:grpSp>
            <p:nvGrpSpPr>
              <p:cNvPr id="12" name="Group 48"/>
              <p:cNvGrpSpPr/>
              <p:nvPr/>
            </p:nvGrpSpPr>
            <p:grpSpPr>
              <a:xfrm>
                <a:off x="1752600" y="5029200"/>
                <a:ext cx="1295400" cy="1143000"/>
                <a:chOff x="2590800" y="4724400"/>
                <a:chExt cx="1295400" cy="1143000"/>
              </a:xfrm>
            </p:grpSpPr>
            <p:sp>
              <p:nvSpPr>
                <p:cNvPr id="244" name="Rounded Rectangle 36"/>
                <p:cNvSpPr/>
                <p:nvPr/>
              </p:nvSpPr>
              <p:spPr>
                <a:xfrm>
                  <a:off x="2590800" y="4724400"/>
                  <a:ext cx="1295400" cy="114300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45" name="Picture 2" descr="D:\Maria\Quanta-architecture\images-Quanta-archit\drugstore-icon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819400" y="4724400"/>
                  <a:ext cx="76200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6" name="Picture 8" descr="D:\Maria\Quanta-architecture\images-Quanta-archit\doctor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2667000" y="5334000"/>
                  <a:ext cx="381000" cy="381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7" name="Picture 34" descr="icon-service-corporate.jp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352800" y="53340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248" name="Picture 13" descr="D:\Maria\Useful images\Misc\patient_256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048000" y="5486400"/>
                  <a:ext cx="381000" cy="3810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43" name="TextBox 242"/>
              <p:cNvSpPr txBox="1"/>
              <p:nvPr/>
            </p:nvSpPr>
            <p:spPr>
              <a:xfrm>
                <a:off x="1981200" y="6172200"/>
                <a:ext cx="5004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Clinic</a:t>
                </a:r>
                <a:endParaRPr lang="en-US" sz="1100" b="1" dirty="0"/>
              </a:p>
            </p:txBody>
          </p:sp>
        </p:grpSp>
        <p:grpSp>
          <p:nvGrpSpPr>
            <p:cNvPr id="13" name="Group 123"/>
            <p:cNvGrpSpPr/>
            <p:nvPr/>
          </p:nvGrpSpPr>
          <p:grpSpPr>
            <a:xfrm>
              <a:off x="228600" y="4038600"/>
              <a:ext cx="1447800" cy="1785610"/>
              <a:chOff x="228600" y="4038600"/>
              <a:chExt cx="1447800" cy="1785610"/>
            </a:xfrm>
          </p:grpSpPr>
          <p:grpSp>
            <p:nvGrpSpPr>
              <p:cNvPr id="14" name="Group 75"/>
              <p:cNvGrpSpPr/>
              <p:nvPr/>
            </p:nvGrpSpPr>
            <p:grpSpPr>
              <a:xfrm>
                <a:off x="228600" y="4038600"/>
                <a:ext cx="1447800" cy="1447800"/>
                <a:chOff x="228600" y="4038600"/>
                <a:chExt cx="1447800" cy="1447800"/>
              </a:xfrm>
            </p:grpSpPr>
            <p:sp>
              <p:nvSpPr>
                <p:cNvPr id="237" name="Rounded Rectangle 31"/>
                <p:cNvSpPr/>
                <p:nvPr/>
              </p:nvSpPr>
              <p:spPr>
                <a:xfrm>
                  <a:off x="228600" y="4038600"/>
                  <a:ext cx="1447800" cy="144780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38" name="Picture 3" descr="D:\Maria\Quanta-architecture\images-Quanta-archit\hospital-icon4.gif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609600" y="4114800"/>
                  <a:ext cx="838200" cy="8382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9" name="Picture 8" descr="D:\Maria\Quanta-architecture\images-Quanta-archit\doctor.pn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609600" y="4876800"/>
                  <a:ext cx="533400" cy="5334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0" name="Picture 23" descr="icon-service-corporate.jp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43000" y="48006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241" name="Picture 13" descr="D:\Maria\Useful images\Misc\patient_256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64225" y="4495800"/>
                  <a:ext cx="381000" cy="3810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36" name="TextBox 235"/>
              <p:cNvSpPr txBox="1"/>
              <p:nvPr/>
            </p:nvSpPr>
            <p:spPr>
              <a:xfrm>
                <a:off x="609600" y="5562600"/>
                <a:ext cx="6703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Hospital</a:t>
                </a:r>
                <a:endParaRPr lang="en-US" sz="1100" b="1" dirty="0"/>
              </a:p>
            </p:txBody>
          </p:sp>
        </p:grpSp>
        <p:grpSp>
          <p:nvGrpSpPr>
            <p:cNvPr id="15" name="Group 115"/>
            <p:cNvGrpSpPr/>
            <p:nvPr/>
          </p:nvGrpSpPr>
          <p:grpSpPr>
            <a:xfrm>
              <a:off x="228600" y="1828800"/>
              <a:ext cx="762000" cy="911785"/>
              <a:chOff x="228600" y="1828800"/>
              <a:chExt cx="762000" cy="911785"/>
            </a:xfrm>
          </p:grpSpPr>
          <p:grpSp>
            <p:nvGrpSpPr>
              <p:cNvPr id="16" name="Group 77"/>
              <p:cNvGrpSpPr/>
              <p:nvPr/>
            </p:nvGrpSpPr>
            <p:grpSpPr>
              <a:xfrm>
                <a:off x="228600" y="1828800"/>
                <a:ext cx="685800" cy="685800"/>
                <a:chOff x="381000" y="2133600"/>
                <a:chExt cx="685800" cy="685800"/>
              </a:xfrm>
            </p:grpSpPr>
            <p:sp>
              <p:nvSpPr>
                <p:cNvPr id="233" name="Rounded Rectangle 25"/>
                <p:cNvSpPr/>
                <p:nvPr/>
              </p:nvSpPr>
              <p:spPr>
                <a:xfrm>
                  <a:off x="381000" y="2133600"/>
                  <a:ext cx="685800" cy="68580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34" name="Picture 12" descr="icon-service-corporate.jpg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57200" y="2209800"/>
                  <a:ext cx="554850" cy="554850"/>
                </a:xfrm>
                <a:prstGeom prst="rect">
                  <a:avLst/>
                </a:prstGeom>
              </p:spPr>
            </p:pic>
          </p:grpSp>
          <p:sp>
            <p:nvSpPr>
              <p:cNvPr id="232" name="TextBox 81"/>
              <p:cNvSpPr txBox="1"/>
              <p:nvPr/>
            </p:nvSpPr>
            <p:spPr>
              <a:xfrm>
                <a:off x="233662" y="2478975"/>
                <a:ext cx="7569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Regulator</a:t>
                </a:r>
                <a:endParaRPr lang="en-US" sz="1100" b="1" dirty="0"/>
              </a:p>
            </p:txBody>
          </p:sp>
        </p:grpSp>
        <p:grpSp>
          <p:nvGrpSpPr>
            <p:cNvPr id="17" name="Group 122"/>
            <p:cNvGrpSpPr/>
            <p:nvPr/>
          </p:nvGrpSpPr>
          <p:grpSpPr>
            <a:xfrm>
              <a:off x="76200" y="2819400"/>
              <a:ext cx="1346844" cy="1023610"/>
              <a:chOff x="76200" y="2819400"/>
              <a:chExt cx="1346844" cy="1023610"/>
            </a:xfrm>
          </p:grpSpPr>
          <p:grpSp>
            <p:nvGrpSpPr>
              <p:cNvPr id="18" name="Group 76"/>
              <p:cNvGrpSpPr/>
              <p:nvPr/>
            </p:nvGrpSpPr>
            <p:grpSpPr>
              <a:xfrm>
                <a:off x="304800" y="2819400"/>
                <a:ext cx="762000" cy="762000"/>
                <a:chOff x="304800" y="3048000"/>
                <a:chExt cx="762000" cy="762000"/>
              </a:xfrm>
            </p:grpSpPr>
            <p:sp>
              <p:nvSpPr>
                <p:cNvPr id="229" name="Rounded Rectangle 29"/>
                <p:cNvSpPr/>
                <p:nvPr/>
              </p:nvSpPr>
              <p:spPr>
                <a:xfrm>
                  <a:off x="304800" y="3048000"/>
                  <a:ext cx="762000" cy="76200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30" name="Picture 12" descr="office building icon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381000" y="3124200"/>
                  <a:ext cx="609600" cy="6096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28" name="TextBox 227"/>
              <p:cNvSpPr txBox="1"/>
              <p:nvPr/>
            </p:nvSpPr>
            <p:spPr>
              <a:xfrm>
                <a:off x="76200" y="3581400"/>
                <a:ext cx="13468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Supplier / Company</a:t>
                </a:r>
                <a:endParaRPr lang="en-US" sz="1100" b="1" dirty="0"/>
              </a:p>
            </p:txBody>
          </p:sp>
        </p:grpSp>
        <p:grpSp>
          <p:nvGrpSpPr>
            <p:cNvPr id="19" name="Group 113"/>
            <p:cNvGrpSpPr/>
            <p:nvPr/>
          </p:nvGrpSpPr>
          <p:grpSpPr>
            <a:xfrm>
              <a:off x="319480" y="533400"/>
              <a:ext cx="1966520" cy="1295400"/>
              <a:chOff x="319480" y="533400"/>
              <a:chExt cx="1966520" cy="1295400"/>
            </a:xfrm>
          </p:grpSpPr>
          <p:grpSp>
            <p:nvGrpSpPr>
              <p:cNvPr id="20" name="Group 78"/>
              <p:cNvGrpSpPr/>
              <p:nvPr/>
            </p:nvGrpSpPr>
            <p:grpSpPr>
              <a:xfrm>
                <a:off x="990600" y="533400"/>
                <a:ext cx="1295400" cy="1295400"/>
                <a:chOff x="990600" y="685800"/>
                <a:chExt cx="1295400" cy="1295400"/>
              </a:xfrm>
            </p:grpSpPr>
            <p:sp>
              <p:nvSpPr>
                <p:cNvPr id="223" name="Rounded Rectangle 19"/>
                <p:cNvSpPr/>
                <p:nvPr/>
              </p:nvSpPr>
              <p:spPr>
                <a:xfrm>
                  <a:off x="990600" y="685800"/>
                  <a:ext cx="1295400" cy="129540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24" name="Picture 5" descr="D:\Maria\Useful images\icons-for lab img\microscope-icon1.gif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066800" y="1447800"/>
                  <a:ext cx="381000" cy="381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25" name="Picture 7" descr="D:\Maria\Quanta-architecture\images-Quanta-archit\hospital-icon6.gif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1219200" y="762000"/>
                  <a:ext cx="742950" cy="74295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26" name="Picture 10" descr="D:\Maria\Useful images\Misc\Medical-Nurse-Male-Dark-icon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981200" y="1143000"/>
                  <a:ext cx="304800" cy="3048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22" name="TextBox 221"/>
              <p:cNvSpPr txBox="1"/>
              <p:nvPr/>
            </p:nvSpPr>
            <p:spPr>
              <a:xfrm>
                <a:off x="319480" y="914400"/>
                <a:ext cx="747320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Clinical</a:t>
                </a:r>
              </a:p>
              <a:p>
                <a:pPr algn="ctr"/>
                <a:r>
                  <a:rPr lang="en-US" sz="1100" b="1" dirty="0" smtClean="0"/>
                  <a:t>Research </a:t>
                </a:r>
              </a:p>
              <a:p>
                <a:pPr algn="ctr"/>
                <a:r>
                  <a:rPr lang="en-US" sz="1100" b="1" dirty="0" smtClean="0"/>
                  <a:t>Centre</a:t>
                </a:r>
                <a:endParaRPr lang="en-US" sz="1100" b="1" dirty="0"/>
              </a:p>
            </p:txBody>
          </p:sp>
        </p:grpSp>
        <p:grpSp>
          <p:nvGrpSpPr>
            <p:cNvPr id="21" name="Group 140"/>
            <p:cNvGrpSpPr/>
            <p:nvPr/>
          </p:nvGrpSpPr>
          <p:grpSpPr>
            <a:xfrm>
              <a:off x="6400800" y="3200400"/>
              <a:ext cx="554850" cy="718810"/>
              <a:chOff x="6400800" y="3200400"/>
              <a:chExt cx="554850" cy="718810"/>
            </a:xfrm>
          </p:grpSpPr>
          <p:pic>
            <p:nvPicPr>
              <p:cNvPr id="219" name="Picture 218" descr="icon-service-corporate.jp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400800" y="3200400"/>
                <a:ext cx="554850" cy="554850"/>
              </a:xfrm>
              <a:prstGeom prst="rect">
                <a:avLst/>
              </a:prstGeom>
            </p:spPr>
          </p:pic>
          <p:sp>
            <p:nvSpPr>
              <p:cNvPr id="220" name="TextBox 219"/>
              <p:cNvSpPr txBox="1"/>
              <p:nvPr/>
            </p:nvSpPr>
            <p:spPr>
              <a:xfrm>
                <a:off x="6477000" y="3657600"/>
                <a:ext cx="46038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Staff</a:t>
                </a:r>
                <a:endParaRPr lang="en-US" sz="1100" b="1" dirty="0"/>
              </a:p>
            </p:txBody>
          </p:sp>
        </p:grpSp>
        <p:grpSp>
          <p:nvGrpSpPr>
            <p:cNvPr id="22" name="Group 142"/>
            <p:cNvGrpSpPr/>
            <p:nvPr/>
          </p:nvGrpSpPr>
          <p:grpSpPr>
            <a:xfrm>
              <a:off x="6726062" y="2286000"/>
              <a:ext cx="970138" cy="871210"/>
              <a:chOff x="6726062" y="2286000"/>
              <a:chExt cx="970138" cy="871210"/>
            </a:xfrm>
          </p:grpSpPr>
          <p:pic>
            <p:nvPicPr>
              <p:cNvPr id="217" name="Picture 9" descr="D:\Maria\Useful images\Misc\Groups-Meeting-Light-icon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6934200" y="2286000"/>
                <a:ext cx="685800" cy="685800"/>
              </a:xfrm>
              <a:prstGeom prst="rect">
                <a:avLst/>
              </a:prstGeom>
              <a:noFill/>
            </p:spPr>
          </p:pic>
          <p:sp>
            <p:nvSpPr>
              <p:cNvPr id="218" name="TextBox 217"/>
              <p:cNvSpPr txBox="1"/>
              <p:nvPr/>
            </p:nvSpPr>
            <p:spPr>
              <a:xfrm>
                <a:off x="6726062" y="2895600"/>
                <a:ext cx="9701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Management</a:t>
                </a:r>
                <a:endParaRPr lang="en-US" sz="1100" b="1" dirty="0"/>
              </a:p>
            </p:txBody>
          </p:sp>
        </p:grpSp>
        <p:grpSp>
          <p:nvGrpSpPr>
            <p:cNvPr id="23" name="Group 144"/>
            <p:cNvGrpSpPr/>
            <p:nvPr/>
          </p:nvGrpSpPr>
          <p:grpSpPr>
            <a:xfrm>
              <a:off x="6858000" y="1447800"/>
              <a:ext cx="732894" cy="718810"/>
              <a:chOff x="6858000" y="1447800"/>
              <a:chExt cx="732894" cy="718810"/>
            </a:xfrm>
          </p:grpSpPr>
          <p:pic>
            <p:nvPicPr>
              <p:cNvPr id="215" name="Picture 8" descr="D:\Maria\Quanta-architecture\images-Quanta-archit\doctor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934200" y="1447800"/>
                <a:ext cx="533400" cy="533400"/>
              </a:xfrm>
              <a:prstGeom prst="rect">
                <a:avLst/>
              </a:prstGeom>
              <a:noFill/>
            </p:spPr>
          </p:pic>
          <p:sp>
            <p:nvSpPr>
              <p:cNvPr id="216" name="TextBox 215"/>
              <p:cNvSpPr txBox="1"/>
              <p:nvPr/>
            </p:nvSpPr>
            <p:spPr>
              <a:xfrm>
                <a:off x="6858000" y="1905000"/>
                <a:ext cx="7328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Physician</a:t>
                </a:r>
                <a:endParaRPr lang="en-US" sz="1100" b="1" dirty="0"/>
              </a:p>
            </p:txBody>
          </p:sp>
        </p:grpSp>
        <p:grpSp>
          <p:nvGrpSpPr>
            <p:cNvPr id="24" name="Group 145"/>
            <p:cNvGrpSpPr/>
            <p:nvPr/>
          </p:nvGrpSpPr>
          <p:grpSpPr>
            <a:xfrm>
              <a:off x="6172200" y="609600"/>
              <a:ext cx="609600" cy="871210"/>
              <a:chOff x="6172200" y="609600"/>
              <a:chExt cx="609600" cy="871210"/>
            </a:xfrm>
          </p:grpSpPr>
          <p:pic>
            <p:nvPicPr>
              <p:cNvPr id="213" name="Picture 16" descr="D:\Maria\Useful images\Misc\user-group-icon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6172200" y="609600"/>
                <a:ext cx="609600" cy="609600"/>
              </a:xfrm>
              <a:prstGeom prst="rect">
                <a:avLst/>
              </a:prstGeom>
              <a:noFill/>
            </p:spPr>
          </p:pic>
          <p:sp>
            <p:nvSpPr>
              <p:cNvPr id="214" name="TextBox 213"/>
              <p:cNvSpPr txBox="1"/>
              <p:nvPr/>
            </p:nvSpPr>
            <p:spPr>
              <a:xfrm>
                <a:off x="6172200" y="1219200"/>
                <a:ext cx="5405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Public</a:t>
                </a:r>
                <a:endParaRPr lang="en-US" sz="1100" b="1" dirty="0"/>
              </a:p>
            </p:txBody>
          </p:sp>
        </p:grpSp>
        <p:grpSp>
          <p:nvGrpSpPr>
            <p:cNvPr id="25" name="Group 151"/>
            <p:cNvGrpSpPr/>
            <p:nvPr/>
          </p:nvGrpSpPr>
          <p:grpSpPr>
            <a:xfrm>
              <a:off x="7467600" y="3352800"/>
              <a:ext cx="762000" cy="947410"/>
              <a:chOff x="7467600" y="3352800"/>
              <a:chExt cx="762000" cy="947410"/>
            </a:xfrm>
          </p:grpSpPr>
          <p:pic>
            <p:nvPicPr>
              <p:cNvPr id="211" name="Picture 11" descr="Computer-icon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620000" y="3352800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12" name="TextBox 211"/>
              <p:cNvSpPr txBox="1"/>
              <p:nvPr/>
            </p:nvSpPr>
            <p:spPr>
              <a:xfrm>
                <a:off x="7467600" y="4038600"/>
                <a:ext cx="66717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Desktop</a:t>
                </a:r>
                <a:endParaRPr lang="en-US" sz="1100" b="1" dirty="0"/>
              </a:p>
            </p:txBody>
          </p:sp>
        </p:grpSp>
        <p:grpSp>
          <p:nvGrpSpPr>
            <p:cNvPr id="26" name="Group 149"/>
            <p:cNvGrpSpPr/>
            <p:nvPr/>
          </p:nvGrpSpPr>
          <p:grpSpPr>
            <a:xfrm>
              <a:off x="8153400" y="2340809"/>
              <a:ext cx="588623" cy="707191"/>
              <a:chOff x="8153400" y="2340809"/>
              <a:chExt cx="588623" cy="707191"/>
            </a:xfrm>
          </p:grpSpPr>
          <p:pic>
            <p:nvPicPr>
              <p:cNvPr id="209" name="Picture 7" descr="laptop.png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153400" y="2340809"/>
                <a:ext cx="480208" cy="478591"/>
              </a:xfrm>
              <a:prstGeom prst="rect">
                <a:avLst/>
              </a:prstGeom>
            </p:spPr>
          </p:pic>
          <p:sp>
            <p:nvSpPr>
              <p:cNvPr id="210" name="TextBox 209"/>
              <p:cNvSpPr txBox="1"/>
              <p:nvPr/>
            </p:nvSpPr>
            <p:spPr>
              <a:xfrm>
                <a:off x="8153400" y="2786390"/>
                <a:ext cx="5886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Laptop</a:t>
                </a:r>
                <a:endParaRPr lang="en-US" sz="1100" b="1" dirty="0"/>
              </a:p>
            </p:txBody>
          </p:sp>
        </p:grpSp>
        <p:grpSp>
          <p:nvGrpSpPr>
            <p:cNvPr id="27" name="Group 148"/>
            <p:cNvGrpSpPr/>
            <p:nvPr/>
          </p:nvGrpSpPr>
          <p:grpSpPr>
            <a:xfrm>
              <a:off x="8077200" y="1143000"/>
              <a:ext cx="676044" cy="871210"/>
              <a:chOff x="8077200" y="1143000"/>
              <a:chExt cx="676044" cy="871210"/>
            </a:xfrm>
          </p:grpSpPr>
          <p:pic>
            <p:nvPicPr>
              <p:cNvPr id="207" name="Picture 8" descr="mobile-phone.jpg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077200" y="1143000"/>
                <a:ext cx="646178" cy="671685"/>
              </a:xfrm>
              <a:prstGeom prst="rect">
                <a:avLst/>
              </a:prstGeom>
            </p:spPr>
          </p:pic>
          <p:sp>
            <p:nvSpPr>
              <p:cNvPr id="208" name="TextBox 207"/>
              <p:cNvSpPr txBox="1"/>
              <p:nvPr/>
            </p:nvSpPr>
            <p:spPr>
              <a:xfrm>
                <a:off x="8153400" y="1752600"/>
                <a:ext cx="5998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Mobile</a:t>
                </a:r>
                <a:endParaRPr lang="en-US" sz="1100" b="1" dirty="0"/>
              </a:p>
            </p:txBody>
          </p:sp>
        </p:grpSp>
        <p:grpSp>
          <p:nvGrpSpPr>
            <p:cNvPr id="28" name="Group 146"/>
            <p:cNvGrpSpPr/>
            <p:nvPr/>
          </p:nvGrpSpPr>
          <p:grpSpPr>
            <a:xfrm>
              <a:off x="7315200" y="228600"/>
              <a:ext cx="952849" cy="609600"/>
              <a:chOff x="7315200" y="228600"/>
              <a:chExt cx="952849" cy="609600"/>
            </a:xfrm>
          </p:grpSpPr>
          <p:pic>
            <p:nvPicPr>
              <p:cNvPr id="205" name="Picture 9" descr="touch-screen-kiosk-icon.png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315200" y="228600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06" name="TextBox 205"/>
              <p:cNvSpPr txBox="1"/>
              <p:nvPr/>
            </p:nvSpPr>
            <p:spPr>
              <a:xfrm>
                <a:off x="7772400" y="457200"/>
                <a:ext cx="49564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Kiosk</a:t>
                </a:r>
                <a:endParaRPr lang="en-US" sz="1100" b="1" dirty="0"/>
              </a:p>
            </p:txBody>
          </p:sp>
        </p:grpSp>
        <p:grpSp>
          <p:nvGrpSpPr>
            <p:cNvPr id="29" name="Group 129"/>
            <p:cNvGrpSpPr/>
            <p:nvPr/>
          </p:nvGrpSpPr>
          <p:grpSpPr>
            <a:xfrm>
              <a:off x="2514600" y="3810000"/>
              <a:ext cx="1066800" cy="304800"/>
              <a:chOff x="2133600" y="3962400"/>
              <a:chExt cx="1066800" cy="304800"/>
            </a:xfrm>
          </p:grpSpPr>
          <p:sp>
            <p:nvSpPr>
              <p:cNvPr id="203" name="Cloud 202"/>
              <p:cNvSpPr/>
              <p:nvPr/>
            </p:nvSpPr>
            <p:spPr>
              <a:xfrm>
                <a:off x="2133600" y="3962400"/>
                <a:ext cx="1066800" cy="3048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2309439" y="3962400"/>
                <a:ext cx="6623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Internet</a:t>
                </a:r>
                <a:endParaRPr lang="en-US" sz="1100" b="1" dirty="0"/>
              </a:p>
            </p:txBody>
          </p:sp>
        </p:grpSp>
        <p:grpSp>
          <p:nvGrpSpPr>
            <p:cNvPr id="30" name="Group 121"/>
            <p:cNvGrpSpPr/>
            <p:nvPr/>
          </p:nvGrpSpPr>
          <p:grpSpPr>
            <a:xfrm>
              <a:off x="5943600" y="1676400"/>
              <a:ext cx="510075" cy="990600"/>
              <a:chOff x="6172200" y="1828800"/>
              <a:chExt cx="510075" cy="990600"/>
            </a:xfrm>
          </p:grpSpPr>
          <p:sp>
            <p:nvSpPr>
              <p:cNvPr id="201" name="Cloud 200"/>
              <p:cNvSpPr/>
              <p:nvPr/>
            </p:nvSpPr>
            <p:spPr>
              <a:xfrm>
                <a:off x="6172200" y="1828800"/>
                <a:ext cx="457200" cy="9906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6172200" y="2133600"/>
                <a:ext cx="51007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Inter-</a:t>
                </a:r>
              </a:p>
              <a:p>
                <a:pPr algn="ctr"/>
                <a:r>
                  <a:rPr lang="en-US" sz="1100" b="1" dirty="0" smtClean="0"/>
                  <a:t>net</a:t>
                </a:r>
                <a:endParaRPr lang="en-US" sz="1100" b="1" dirty="0"/>
              </a:p>
            </p:txBody>
          </p:sp>
        </p:grpSp>
        <p:grpSp>
          <p:nvGrpSpPr>
            <p:cNvPr id="31" name="Group 133"/>
            <p:cNvGrpSpPr/>
            <p:nvPr/>
          </p:nvGrpSpPr>
          <p:grpSpPr>
            <a:xfrm>
              <a:off x="3266261" y="2857126"/>
              <a:ext cx="543739" cy="571874"/>
              <a:chOff x="3266261" y="2857126"/>
              <a:chExt cx="543739" cy="571874"/>
            </a:xfrm>
          </p:grpSpPr>
          <p:pic>
            <p:nvPicPr>
              <p:cNvPr id="199" name="Picture 18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3352800" y="2857126"/>
                <a:ext cx="381000" cy="4557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0" name="TextBox 199"/>
              <p:cNvSpPr txBox="1"/>
              <p:nvPr/>
            </p:nvSpPr>
            <p:spPr>
              <a:xfrm>
                <a:off x="3266261" y="3167390"/>
                <a:ext cx="54373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Query</a:t>
                </a:r>
                <a:endParaRPr lang="en-US" sz="1100" b="1" dirty="0"/>
              </a:p>
            </p:txBody>
          </p:sp>
        </p:grpSp>
        <p:grpSp>
          <p:nvGrpSpPr>
            <p:cNvPr id="227" name="Group 131"/>
            <p:cNvGrpSpPr/>
            <p:nvPr/>
          </p:nvGrpSpPr>
          <p:grpSpPr>
            <a:xfrm>
              <a:off x="3124200" y="1676400"/>
              <a:ext cx="585417" cy="586740"/>
              <a:chOff x="3124200" y="1676400"/>
              <a:chExt cx="585417" cy="586740"/>
            </a:xfrm>
          </p:grpSpPr>
          <p:pic>
            <p:nvPicPr>
              <p:cNvPr id="197" name="Picture 17" descr="D:\Maria\Useful images\icons-for lab img\appointment-icon.gif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3200400" y="1905000"/>
                <a:ext cx="381000" cy="358140"/>
              </a:xfrm>
              <a:prstGeom prst="rect">
                <a:avLst/>
              </a:prstGeom>
              <a:noFill/>
            </p:spPr>
          </p:pic>
          <p:sp>
            <p:nvSpPr>
              <p:cNvPr id="198" name="TextBox 197"/>
              <p:cNvSpPr txBox="1"/>
              <p:nvPr/>
            </p:nvSpPr>
            <p:spPr>
              <a:xfrm>
                <a:off x="3124200" y="1676400"/>
                <a:ext cx="5854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Report</a:t>
                </a:r>
                <a:endParaRPr lang="en-US" sz="1100" b="1" dirty="0"/>
              </a:p>
            </p:txBody>
          </p:sp>
        </p:grpSp>
        <p:grpSp>
          <p:nvGrpSpPr>
            <p:cNvPr id="231" name="Group 134"/>
            <p:cNvGrpSpPr/>
            <p:nvPr/>
          </p:nvGrpSpPr>
          <p:grpSpPr>
            <a:xfrm>
              <a:off x="2133600" y="2286000"/>
              <a:ext cx="1340031" cy="609600"/>
              <a:chOff x="2133600" y="2286000"/>
              <a:chExt cx="1340031" cy="609600"/>
            </a:xfrm>
          </p:grpSpPr>
          <p:pic>
            <p:nvPicPr>
              <p:cNvPr id="195" name="Picture 12" descr="office building icon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flipH="1">
                <a:off x="2133600" y="2286000"/>
                <a:ext cx="609600" cy="609600"/>
              </a:xfrm>
              <a:prstGeom prst="rect">
                <a:avLst/>
              </a:prstGeom>
              <a:noFill/>
            </p:spPr>
          </p:pic>
          <p:sp>
            <p:nvSpPr>
              <p:cNvPr id="196" name="TextBox 195"/>
              <p:cNvSpPr txBox="1"/>
              <p:nvPr/>
            </p:nvSpPr>
            <p:spPr>
              <a:xfrm>
                <a:off x="2667000" y="2438400"/>
                <a:ext cx="8066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Corporate </a:t>
                </a:r>
              </a:p>
              <a:p>
                <a:pPr algn="ctr"/>
                <a:r>
                  <a:rPr lang="en-US" sz="1100" b="1" dirty="0" smtClean="0"/>
                  <a:t>Centre</a:t>
                </a:r>
                <a:endParaRPr lang="en-US" sz="1100" b="1" dirty="0"/>
              </a:p>
            </p:txBody>
          </p:sp>
        </p:grpSp>
        <p:grpSp>
          <p:nvGrpSpPr>
            <p:cNvPr id="235" name="Group 132"/>
            <p:cNvGrpSpPr/>
            <p:nvPr/>
          </p:nvGrpSpPr>
          <p:grpSpPr>
            <a:xfrm>
              <a:off x="3733800" y="1981200"/>
              <a:ext cx="970138" cy="718810"/>
              <a:chOff x="3733800" y="1981200"/>
              <a:chExt cx="970138" cy="718810"/>
            </a:xfrm>
          </p:grpSpPr>
          <p:pic>
            <p:nvPicPr>
              <p:cNvPr id="193" name="Picture 192" descr="icon-service-corporate.jp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62400" y="1981200"/>
                <a:ext cx="554850" cy="554850"/>
              </a:xfrm>
              <a:prstGeom prst="rect">
                <a:avLst/>
              </a:prstGeom>
            </p:spPr>
          </p:pic>
          <p:sp>
            <p:nvSpPr>
              <p:cNvPr id="194" name="TextBox 193"/>
              <p:cNvSpPr txBox="1"/>
              <p:nvPr/>
            </p:nvSpPr>
            <p:spPr>
              <a:xfrm>
                <a:off x="3733800" y="2438400"/>
                <a:ext cx="9701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Management</a:t>
                </a:r>
                <a:endParaRPr lang="en-US" sz="1100" b="1" dirty="0"/>
              </a:p>
            </p:txBody>
          </p:sp>
        </p:grpSp>
        <p:grpSp>
          <p:nvGrpSpPr>
            <p:cNvPr id="242" name="Group 138"/>
            <p:cNvGrpSpPr/>
            <p:nvPr/>
          </p:nvGrpSpPr>
          <p:grpSpPr>
            <a:xfrm>
              <a:off x="5105400" y="2514600"/>
              <a:ext cx="993782" cy="566410"/>
              <a:chOff x="5105400" y="2514600"/>
              <a:chExt cx="993782" cy="566410"/>
            </a:xfrm>
          </p:grpSpPr>
          <p:pic>
            <p:nvPicPr>
              <p:cNvPr id="191" name="Picture 190" descr="icon-service-corporate.jp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105400" y="2514600"/>
                <a:ext cx="554850" cy="554850"/>
              </a:xfrm>
              <a:prstGeom prst="rect">
                <a:avLst/>
              </a:prstGeom>
            </p:spPr>
          </p:pic>
          <p:sp>
            <p:nvSpPr>
              <p:cNvPr id="192" name="TextBox 191"/>
              <p:cNvSpPr txBox="1"/>
              <p:nvPr/>
            </p:nvSpPr>
            <p:spPr>
              <a:xfrm>
                <a:off x="5638800" y="2819400"/>
                <a:ext cx="46038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Staff</a:t>
                </a:r>
                <a:endParaRPr lang="en-US" sz="1100" b="1" dirty="0"/>
              </a:p>
            </p:txBody>
          </p:sp>
        </p:grpSp>
        <p:grpSp>
          <p:nvGrpSpPr>
            <p:cNvPr id="249" name="Group 136"/>
            <p:cNvGrpSpPr/>
            <p:nvPr/>
          </p:nvGrpSpPr>
          <p:grpSpPr>
            <a:xfrm>
              <a:off x="3733800" y="3200400"/>
              <a:ext cx="2083769" cy="990600"/>
              <a:chOff x="3733800" y="3200400"/>
              <a:chExt cx="2083769" cy="990600"/>
            </a:xfrm>
          </p:grpSpPr>
          <p:sp>
            <p:nvSpPr>
              <p:cNvPr id="184" name="Oval 183"/>
              <p:cNvSpPr/>
              <p:nvPr/>
            </p:nvSpPr>
            <p:spPr>
              <a:xfrm>
                <a:off x="3733800" y="3581400"/>
                <a:ext cx="1752600" cy="6096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5" name="Picture 6" descr="server.png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724400" y="3200400"/>
                <a:ext cx="533400" cy="533400"/>
              </a:xfrm>
              <a:prstGeom prst="rect">
                <a:avLst/>
              </a:prstGeom>
            </p:spPr>
          </p:pic>
          <p:pic>
            <p:nvPicPr>
              <p:cNvPr id="186" name="Picture 185" descr="server.png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191000" y="3352800"/>
                <a:ext cx="533400" cy="533400"/>
              </a:xfrm>
              <a:prstGeom prst="rect">
                <a:avLst/>
              </a:prstGeom>
            </p:spPr>
          </p:pic>
          <p:pic>
            <p:nvPicPr>
              <p:cNvPr id="187" name="Picture 186" descr="Computer-icon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72000" y="3733800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88" name="Picture 187" descr="Computer-icon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029200" y="3581400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89" name="Picture 188" descr="Computer-icon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86200" y="373380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90" name="TextBox 189"/>
              <p:cNvSpPr txBox="1"/>
              <p:nvPr/>
            </p:nvSpPr>
            <p:spPr>
              <a:xfrm>
                <a:off x="5257800" y="3352800"/>
                <a:ext cx="5597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Server</a:t>
                </a:r>
                <a:endParaRPr lang="en-US" sz="1100" b="1" dirty="0"/>
              </a:p>
            </p:txBody>
          </p:sp>
        </p:grpSp>
        <p:cxnSp>
          <p:nvCxnSpPr>
            <p:cNvPr id="168" name="Straight Connector 167"/>
            <p:cNvCxnSpPr/>
            <p:nvPr/>
          </p:nvCxnSpPr>
          <p:spPr>
            <a:xfrm flipV="1">
              <a:off x="7696200" y="1478843"/>
              <a:ext cx="381000" cy="197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7760525" y="2590800"/>
              <a:ext cx="304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7391400" y="3505200"/>
              <a:ext cx="22860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6400800" y="1905000"/>
              <a:ext cx="45720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201" idx="3"/>
            </p:cNvCxnSpPr>
            <p:nvPr/>
          </p:nvCxnSpPr>
          <p:spPr>
            <a:xfrm rot="5400000" flipH="1" flipV="1">
              <a:off x="5877181" y="1438019"/>
              <a:ext cx="5900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219" idx="0"/>
            </p:cNvCxnSpPr>
            <p:nvPr/>
          </p:nvCxnSpPr>
          <p:spPr>
            <a:xfrm rot="16200000" flipH="1">
              <a:off x="6158512" y="2680687"/>
              <a:ext cx="685800" cy="353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endCxn id="217" idx="1"/>
            </p:cNvCxnSpPr>
            <p:nvPr/>
          </p:nvCxnSpPr>
          <p:spPr>
            <a:xfrm>
              <a:off x="6324600" y="2362200"/>
              <a:ext cx="609600" cy="266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endCxn id="202" idx="1"/>
            </p:cNvCxnSpPr>
            <p:nvPr/>
          </p:nvCxnSpPr>
          <p:spPr>
            <a:xfrm flipV="1">
              <a:off x="5638800" y="2196644"/>
              <a:ext cx="304800" cy="2221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rot="5400000" flipH="1" flipV="1">
              <a:off x="3352006" y="4572000"/>
              <a:ext cx="838994" cy="76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42" idx="5"/>
            </p:cNvCxnSpPr>
            <p:nvPr/>
          </p:nvCxnSpPr>
          <p:spPr>
            <a:xfrm rot="16200000" flipH="1">
              <a:off x="5620162" y="4047337"/>
              <a:ext cx="845859" cy="660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16200000" flipV="1">
              <a:off x="4918103" y="4454497"/>
              <a:ext cx="603194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5400000" flipH="1" flipV="1">
              <a:off x="2219581" y="4333619"/>
              <a:ext cx="894838" cy="457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203" idx="2"/>
            </p:cNvCxnSpPr>
            <p:nvPr/>
          </p:nvCxnSpPr>
          <p:spPr>
            <a:xfrm flipV="1">
              <a:off x="1676400" y="3962400"/>
              <a:ext cx="841509" cy="513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066800" y="3352800"/>
              <a:ext cx="1524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V="1">
              <a:off x="2247900" y="1409700"/>
              <a:ext cx="457200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0800000">
              <a:off x="914400" y="2171700"/>
              <a:ext cx="1143000" cy="190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1" name="Rounded Rectangle 270"/>
          <p:cNvSpPr/>
          <p:nvPr/>
        </p:nvSpPr>
        <p:spPr>
          <a:xfrm>
            <a:off x="2047168" y="95536"/>
            <a:ext cx="5105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Solution Landscape</a:t>
            </a:r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7010400" y="838200"/>
            <a:ext cx="45720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894768" y="95536"/>
            <a:ext cx="6487232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Solution Coverage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304800" y="762000"/>
            <a:ext cx="8305800" cy="5334000"/>
            <a:chOff x="304800" y="685800"/>
            <a:chExt cx="8305800" cy="5334000"/>
          </a:xfrm>
        </p:grpSpPr>
        <p:sp>
          <p:nvSpPr>
            <p:cNvPr id="8" name="Rounded Rectangle 7"/>
            <p:cNvSpPr/>
            <p:nvPr/>
          </p:nvSpPr>
          <p:spPr>
            <a:xfrm>
              <a:off x="1676400" y="685800"/>
              <a:ext cx="6934200" cy="5334000"/>
            </a:xfrm>
            <a:prstGeom prst="roundRect">
              <a:avLst>
                <a:gd name="adj" fmla="val 589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010400" y="1143001"/>
              <a:ext cx="838200" cy="8382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133600" y="1143000"/>
              <a:ext cx="914400" cy="860611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191000" y="2362200"/>
              <a:ext cx="1447800" cy="14478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4800" y="685800"/>
              <a:ext cx="1143000" cy="4648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81000" y="1752600"/>
              <a:ext cx="979714" cy="6096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</a:rPr>
                <a:t>Central Laboratory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4542" y="2667000"/>
              <a:ext cx="914400" cy="6096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</a:rPr>
                <a:t>Citizen database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3658" y="3581400"/>
              <a:ext cx="914400" cy="6096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</a:rPr>
                <a:t>Govt. Blood bank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81000" y="4495800"/>
              <a:ext cx="990600" cy="6096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</a:rPr>
                <a:t>Pharmacy distribution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3400" y="990600"/>
              <a:ext cx="7101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chemeClr val="tx2"/>
                  </a:solidFill>
                </a:rPr>
                <a:t>External</a:t>
              </a:r>
            </a:p>
            <a:p>
              <a:r>
                <a:rPr lang="en-US" sz="1200" b="1" dirty="0" smtClean="0">
                  <a:solidFill>
                    <a:schemeClr val="tx2"/>
                  </a:solidFill>
                </a:rPr>
                <a:t>Systems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pic>
          <p:nvPicPr>
            <p:cNvPr id="18" name="Picture 5" descr="D:\Maria\Quanta-architecture\images-Quanta-archit\hospital-icon3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5801" y="2514600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19" name="Rounded Rectangle 18"/>
            <p:cNvSpPr/>
            <p:nvPr/>
          </p:nvSpPr>
          <p:spPr>
            <a:xfrm>
              <a:off x="6553200" y="4537209"/>
              <a:ext cx="1295400" cy="12192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419600" y="4537209"/>
              <a:ext cx="1295400" cy="12192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3" descr="D:\Maria\Quanta-architecture\images-Quanta-archit\hospital-icon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4689609"/>
              <a:ext cx="762000" cy="762000"/>
            </a:xfrm>
            <a:prstGeom prst="rect">
              <a:avLst/>
            </a:prstGeom>
            <a:noFill/>
          </p:spPr>
        </p:pic>
        <p:pic>
          <p:nvPicPr>
            <p:cNvPr id="22" name="Picture 4" descr="D:\Maria\Quanta-architecture\images-Quanta-archit\hospital-icon5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77996" y="4698360"/>
              <a:ext cx="838200" cy="838200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6664291" y="5514201"/>
              <a:ext cx="109722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chemeClr val="tx2"/>
                  </a:solidFill>
                </a:rPr>
                <a:t>Govt. Hospital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19600" y="5479410"/>
              <a:ext cx="1248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chemeClr val="tx2"/>
                  </a:solidFill>
                </a:rPr>
                <a:t>General Hospital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286000" y="4537209"/>
              <a:ext cx="1295400" cy="12192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" descr="D:\Maria\Quanta-architecture\images-Quanta-archit\drugstore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0800" y="4765809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27" name="Rectangle 26"/>
            <p:cNvSpPr/>
            <p:nvPr/>
          </p:nvSpPr>
          <p:spPr>
            <a:xfrm>
              <a:off x="2667000" y="5451609"/>
              <a:ext cx="44595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chemeClr val="tx2"/>
                  </a:solidFill>
                </a:rPr>
                <a:t>PHC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343400" y="3402763"/>
              <a:ext cx="12003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2"/>
                  </a:solidFill>
                </a:rPr>
                <a:t>Main data center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33800" y="718456"/>
              <a:ext cx="28956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solidFill>
                    <a:schemeClr val="tx2"/>
                  </a:solidFill>
                </a:rPr>
                <a:t>National Reporting/ Statistics (Dashboard)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  <p:pic>
          <p:nvPicPr>
            <p:cNvPr id="30" name="Picture 29" descr="12117612452008270274Katzenbaer_LAN-Party_pictogram.svg.med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772" y="1251858"/>
              <a:ext cx="566081" cy="617920"/>
            </a:xfrm>
            <a:prstGeom prst="rect">
              <a:avLst/>
            </a:prstGeom>
          </p:spPr>
        </p:pic>
        <p:pic>
          <p:nvPicPr>
            <p:cNvPr id="31" name="Picture 30" descr="12117612452008270274Katzenbaer_LAN-Party_pictogram.svg.med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2800" y="1287080"/>
              <a:ext cx="566081" cy="617920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4495800" y="1066800"/>
              <a:ext cx="914400" cy="860611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 descr="icon-h-conference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1219200"/>
              <a:ext cx="609600" cy="609600"/>
            </a:xfrm>
            <a:prstGeom prst="rect">
              <a:avLst/>
            </a:prstGeom>
          </p:spPr>
        </p:pic>
        <p:cxnSp>
          <p:nvCxnSpPr>
            <p:cNvPr id="34" name="Elbow Connector 33"/>
            <p:cNvCxnSpPr>
              <a:stCxn id="10" idx="2"/>
              <a:endCxn id="11" idx="0"/>
            </p:cNvCxnSpPr>
            <p:nvPr/>
          </p:nvCxnSpPr>
          <p:spPr>
            <a:xfrm rot="16200000" flipH="1">
              <a:off x="3573556" y="1020855"/>
              <a:ext cx="358589" cy="23241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9" idx="2"/>
              <a:endCxn id="11" idx="0"/>
            </p:cNvCxnSpPr>
            <p:nvPr/>
          </p:nvCxnSpPr>
          <p:spPr>
            <a:xfrm rot="5400000">
              <a:off x="5981701" y="914400"/>
              <a:ext cx="380999" cy="2514600"/>
            </a:xfrm>
            <a:prstGeom prst="bentConnector3">
              <a:avLst>
                <a:gd name="adj1" fmla="val 53564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 flipH="1" flipV="1">
              <a:off x="4970026" y="2073632"/>
              <a:ext cx="271542" cy="7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13" idx="3"/>
              <a:endCxn id="16" idx="3"/>
            </p:cNvCxnSpPr>
            <p:nvPr/>
          </p:nvCxnSpPr>
          <p:spPr>
            <a:xfrm>
              <a:off x="1360714" y="2057400"/>
              <a:ext cx="10886" cy="2743200"/>
            </a:xfrm>
            <a:prstGeom prst="bentConnector3">
              <a:avLst>
                <a:gd name="adj1" fmla="val 21999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hape 51"/>
            <p:cNvCxnSpPr>
              <a:stCxn id="14" idx="3"/>
              <a:endCxn id="15" idx="3"/>
            </p:cNvCxnSpPr>
            <p:nvPr/>
          </p:nvCxnSpPr>
          <p:spPr>
            <a:xfrm flipH="1">
              <a:off x="1328058" y="2971800"/>
              <a:ext cx="10884" cy="914400"/>
            </a:xfrm>
            <a:prstGeom prst="bentConnector3">
              <a:avLst>
                <a:gd name="adj1" fmla="val -245038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600200" y="3429000"/>
              <a:ext cx="2590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6200000" flipH="1" flipV="1">
              <a:off x="4931134" y="4393299"/>
              <a:ext cx="271542" cy="7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6200000" flipH="1" flipV="1">
              <a:off x="7103626" y="4402574"/>
              <a:ext cx="271542" cy="7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6200000" flipH="1" flipV="1">
              <a:off x="2760226" y="4402574"/>
              <a:ext cx="271542" cy="7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895600" y="4267200"/>
              <a:ext cx="4343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4648200" y="4038600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437568" y="95536"/>
            <a:ext cx="6487232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Health Solutions Available</a:t>
            </a:r>
          </a:p>
        </p:txBody>
      </p:sp>
      <p:grpSp>
        <p:nvGrpSpPr>
          <p:cNvPr id="2" name="Group 28"/>
          <p:cNvGrpSpPr/>
          <p:nvPr/>
        </p:nvGrpSpPr>
        <p:grpSpPr>
          <a:xfrm>
            <a:off x="304800" y="685800"/>
            <a:ext cx="8458200" cy="5314950"/>
            <a:chOff x="304800" y="685800"/>
            <a:chExt cx="8458200" cy="5314950"/>
          </a:xfrm>
        </p:grpSpPr>
        <p:grpSp>
          <p:nvGrpSpPr>
            <p:cNvPr id="3" name="Group 6"/>
            <p:cNvGrpSpPr/>
            <p:nvPr/>
          </p:nvGrpSpPr>
          <p:grpSpPr>
            <a:xfrm>
              <a:off x="304800" y="1524000"/>
              <a:ext cx="8458200" cy="3429000"/>
              <a:chOff x="304800" y="1524000"/>
              <a:chExt cx="8458200" cy="3429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33400" y="2209800"/>
                <a:ext cx="7696200" cy="25146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295400" y="2590800"/>
                <a:ext cx="6324600" cy="1600200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rgbClr val="C00000"/>
                    </a:solidFill>
                  </a:rPr>
                  <a:t>Health Solutions</a:t>
                </a:r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133600" y="1600200"/>
                <a:ext cx="1143000" cy="9906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HMS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81000" y="2133600"/>
                <a:ext cx="1143000" cy="9906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LIS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4038600" y="1524000"/>
                <a:ext cx="1143000" cy="9906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RIS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943600" y="1676400"/>
                <a:ext cx="1143000" cy="9906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PACS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620000" y="2438400"/>
                <a:ext cx="1143000" cy="9906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Clinic</a:t>
                </a:r>
              </a:p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Mgmt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304800" y="3657600"/>
                <a:ext cx="1447800" cy="9906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Telemedicine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362200" y="3962400"/>
                <a:ext cx="1447800" cy="9906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Pharmacy</a:t>
                </a:r>
              </a:p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Mgmt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4572000" y="3962400"/>
                <a:ext cx="1447800" cy="9906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Financial</a:t>
                </a:r>
              </a:p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Costing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629400" y="3810000"/>
                <a:ext cx="1447800" cy="9906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Specialized</a:t>
                </a:r>
              </a:p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modules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9" name="Picture 18" descr="medical_insurance-icon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0" y="5105400"/>
              <a:ext cx="895350" cy="895350"/>
            </a:xfrm>
            <a:prstGeom prst="rect">
              <a:avLst/>
            </a:prstGeom>
          </p:spPr>
        </p:pic>
        <p:pic>
          <p:nvPicPr>
            <p:cNvPr id="20" name="Picture 19" descr="dicom-icon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000" y="762000"/>
              <a:ext cx="812800" cy="736600"/>
            </a:xfrm>
            <a:prstGeom prst="rect">
              <a:avLst/>
            </a:prstGeom>
          </p:spPr>
        </p:pic>
        <p:pic>
          <p:nvPicPr>
            <p:cNvPr id="21" name="Picture 20" descr="hospital-icon4.gi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9800" y="685800"/>
              <a:ext cx="895350" cy="895350"/>
            </a:xfrm>
            <a:prstGeom prst="rect">
              <a:avLst/>
            </a:prstGeom>
          </p:spPr>
        </p:pic>
        <p:pic>
          <p:nvPicPr>
            <p:cNvPr id="22" name="Picture 21" descr="icon_blood.gif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4200" y="4953000"/>
              <a:ext cx="762000" cy="762000"/>
            </a:xfrm>
            <a:prstGeom prst="rect">
              <a:avLst/>
            </a:prstGeom>
          </p:spPr>
        </p:pic>
        <p:pic>
          <p:nvPicPr>
            <p:cNvPr id="23" name="Picture 22" descr="drugstore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8600" y="1524000"/>
              <a:ext cx="914400" cy="914400"/>
            </a:xfrm>
            <a:prstGeom prst="rect">
              <a:avLst/>
            </a:prstGeom>
          </p:spPr>
        </p:pic>
        <p:pic>
          <p:nvPicPr>
            <p:cNvPr id="24" name="Picture 23" descr="microscope-icon1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800" y="1524000"/>
              <a:ext cx="533400" cy="533400"/>
            </a:xfrm>
            <a:prstGeom prst="rect">
              <a:avLst/>
            </a:prstGeom>
          </p:spPr>
        </p:pic>
        <p:pic>
          <p:nvPicPr>
            <p:cNvPr id="25" name="Picture 24" descr="MD301C4_LT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6000" y="762000"/>
              <a:ext cx="914400" cy="815196"/>
            </a:xfrm>
            <a:prstGeom prst="rect">
              <a:avLst/>
            </a:prstGeom>
          </p:spPr>
        </p:pic>
        <p:pic>
          <p:nvPicPr>
            <p:cNvPr id="26" name="Picture 25" descr="d1523fa5510dc88872ff8c84886f6de7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4600" y="5105400"/>
              <a:ext cx="838200" cy="838200"/>
            </a:xfrm>
            <a:prstGeom prst="rect">
              <a:avLst/>
            </a:prstGeom>
          </p:spPr>
        </p:pic>
        <p:pic>
          <p:nvPicPr>
            <p:cNvPr id="28" name="Picture 27" descr="12117612452008270274Katzenbaer_LAN-Party_pictogram.svg.med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201" y="4800600"/>
              <a:ext cx="991318" cy="10820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04800" y="95536"/>
            <a:ext cx="8534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Objectives of Hospital Computerization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09800" y="3581400"/>
            <a:ext cx="4267200" cy="26670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33400" y="990600"/>
            <a:ext cx="3886200" cy="1676400"/>
          </a:xfrm>
          <a:prstGeom prst="wedgeRoundRectCallout">
            <a:avLst>
              <a:gd name="adj1" fmla="val 23418"/>
              <a:gd name="adj2" fmla="val 11230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The aim is to achieve the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WHO Millennium Development Goals: </a:t>
            </a:r>
          </a:p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</a:rPr>
              <a:t> Addressing </a:t>
            </a:r>
            <a:r>
              <a:rPr lang="en-US" b="1" dirty="0" smtClean="0">
                <a:solidFill>
                  <a:srgbClr val="FF0000"/>
                </a:solidFill>
              </a:rPr>
              <a:t>maternal health </a:t>
            </a:r>
            <a:r>
              <a:rPr lang="en-US" b="1" dirty="0" smtClean="0">
                <a:solidFill>
                  <a:schemeClr val="tx2"/>
                </a:solidFill>
              </a:rPr>
              <a:t>issues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- Addressing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child health </a:t>
            </a:r>
            <a:r>
              <a:rPr lang="en-US" b="1" dirty="0" smtClean="0">
                <a:solidFill>
                  <a:schemeClr val="tx2"/>
                </a:solidFill>
              </a:rPr>
              <a:t>issues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5029200" y="1143000"/>
            <a:ext cx="3657600" cy="2057400"/>
          </a:xfrm>
          <a:prstGeom prst="wedgeRoundRectCallout">
            <a:avLst>
              <a:gd name="adj1" fmla="val -39484"/>
              <a:gd name="adj2" fmla="val 73082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Yes, also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Management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of all information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regarding the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hospital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and 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Combating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communicable &amp; non-communicable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diseases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828800" y="95536"/>
            <a:ext cx="57150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Public Health Solutions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304800" y="838200"/>
            <a:ext cx="8534400" cy="5334000"/>
            <a:chOff x="152400" y="685800"/>
            <a:chExt cx="8534400" cy="5334000"/>
          </a:xfrm>
        </p:grpSpPr>
        <p:sp>
          <p:nvSpPr>
            <p:cNvPr id="8" name="Rounded Rectangle 7"/>
            <p:cNvSpPr/>
            <p:nvPr/>
          </p:nvSpPr>
          <p:spPr>
            <a:xfrm>
              <a:off x="152400" y="1676400"/>
              <a:ext cx="2362200" cy="3048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Health Clinics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2400" y="3352800"/>
              <a:ext cx="2362200" cy="3048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General Hospitals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52400" y="4800600"/>
              <a:ext cx="2362200" cy="3048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Government Hospitals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24600" y="1752600"/>
              <a:ext cx="2362200" cy="3048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Specialty Clinics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324600" y="3276600"/>
              <a:ext cx="2362200" cy="3048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Specialty Hospitals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24600" y="4800600"/>
              <a:ext cx="2362200" cy="3048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Labs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971800" y="685800"/>
              <a:ext cx="3048000" cy="3048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Government Health Portal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pic>
          <p:nvPicPr>
            <p:cNvPr id="15" name="Picture 14" descr="12117612452008270274Katzenbaer_LAN-Party_pictogram.svg.med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1066800"/>
              <a:ext cx="566081" cy="617920"/>
            </a:xfrm>
            <a:prstGeom prst="rect">
              <a:avLst/>
            </a:prstGeom>
          </p:spPr>
        </p:pic>
        <p:pic>
          <p:nvPicPr>
            <p:cNvPr id="16" name="Picture 15" descr="12117612452008270274Katzenbaer_LAN-Party_pictogram.svg.med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1058480"/>
              <a:ext cx="566081" cy="617920"/>
            </a:xfrm>
            <a:prstGeom prst="rect">
              <a:avLst/>
            </a:prstGeom>
          </p:spPr>
        </p:pic>
        <p:pic>
          <p:nvPicPr>
            <p:cNvPr id="17" name="Picture 16" descr="12117612452008270274Katzenbaer_LAN-Party_pictogram.svg.med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0" y="1066800"/>
              <a:ext cx="566081" cy="617920"/>
            </a:xfrm>
            <a:prstGeom prst="rect">
              <a:avLst/>
            </a:prstGeom>
          </p:spPr>
        </p:pic>
        <p:grpSp>
          <p:nvGrpSpPr>
            <p:cNvPr id="3" name="Group 31"/>
            <p:cNvGrpSpPr/>
            <p:nvPr/>
          </p:nvGrpSpPr>
          <p:grpSpPr>
            <a:xfrm>
              <a:off x="3312225" y="2438400"/>
              <a:ext cx="2362200" cy="1524000"/>
              <a:chOff x="3200400" y="2438400"/>
              <a:chExt cx="2362200" cy="1524000"/>
            </a:xfrm>
          </p:grpSpPr>
          <p:sp>
            <p:nvSpPr>
              <p:cNvPr id="37" name="Rounded Rectangle 13"/>
              <p:cNvSpPr/>
              <p:nvPr/>
            </p:nvSpPr>
            <p:spPr>
              <a:xfrm>
                <a:off x="3200400" y="2438400"/>
                <a:ext cx="2362200" cy="304800"/>
              </a:xfrm>
              <a:prstGeom prst="roundRect">
                <a:avLst/>
              </a:prstGeom>
              <a:gradFill>
                <a:gsLst>
                  <a:gs pos="27000">
                    <a:schemeClr val="bg1"/>
                  </a:gs>
                  <a:gs pos="52000">
                    <a:srgbClr val="C9E1FB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dirty="0" smtClean="0">
                    <a:solidFill>
                      <a:schemeClr val="tx2"/>
                    </a:solidFill>
                  </a:rPr>
                  <a:t>Main Data Centre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7" name="Group 30"/>
              <p:cNvGrpSpPr/>
              <p:nvPr/>
            </p:nvGrpSpPr>
            <p:grpSpPr>
              <a:xfrm>
                <a:off x="3276600" y="2819400"/>
                <a:ext cx="2209800" cy="1143000"/>
                <a:chOff x="3276600" y="2819400"/>
                <a:chExt cx="2209800" cy="1143000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3276600" y="2819400"/>
                  <a:ext cx="2209800" cy="1143000"/>
                </a:xfrm>
                <a:prstGeom prst="roundRect">
                  <a:avLst/>
                </a:prstGeom>
                <a:gradFill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0" name="Picture 5" descr="D:\Maria\Quanta-architecture\images-Quanta-archit\hospital-icon3.gif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962400" y="2895600"/>
                  <a:ext cx="914400" cy="914400"/>
                </a:xfrm>
                <a:prstGeom prst="rect">
                  <a:avLst/>
                </a:prstGeom>
                <a:noFill/>
              </p:spPr>
            </p:pic>
          </p:grpSp>
        </p:grpSp>
        <p:pic>
          <p:nvPicPr>
            <p:cNvPr id="19" name="Picture 4" descr="D:\Maria\Quanta-architecture\images-Quanta-archit\hospital-icon5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0" y="3733800"/>
              <a:ext cx="838200" cy="838200"/>
            </a:xfrm>
            <a:prstGeom prst="rect">
              <a:avLst/>
            </a:prstGeom>
            <a:noFill/>
          </p:spPr>
        </p:pic>
        <p:pic>
          <p:nvPicPr>
            <p:cNvPr id="20" name="Picture 2" descr="D:\Maria\Quanta-architecture\images-Quanta-archit\drugstore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4400" y="19812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21" name="Picture 2" descr="D:\Maria\Quanta-architecture\images-Quanta-archit\drugstore-icon3.gi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10400" y="2133600"/>
              <a:ext cx="895350" cy="895350"/>
            </a:xfrm>
            <a:prstGeom prst="rect">
              <a:avLst/>
            </a:prstGeom>
            <a:noFill/>
          </p:spPr>
        </p:pic>
        <p:pic>
          <p:nvPicPr>
            <p:cNvPr id="22" name="Picture 3" descr="D:\Maria\Quanta-architecture\images-Quanta-archit\hospital_icon1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86600" y="3657600"/>
              <a:ext cx="838200" cy="838200"/>
            </a:xfrm>
            <a:prstGeom prst="rect">
              <a:avLst/>
            </a:prstGeom>
            <a:noFill/>
          </p:spPr>
        </p:pic>
        <p:pic>
          <p:nvPicPr>
            <p:cNvPr id="23" name="Picture 4" descr="D:\Maria\Useful images\Laboratory\x-ray-icon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010400" y="5257800"/>
              <a:ext cx="381000" cy="381000"/>
            </a:xfrm>
            <a:prstGeom prst="rect">
              <a:avLst/>
            </a:prstGeom>
            <a:noFill/>
          </p:spPr>
        </p:pic>
        <p:pic>
          <p:nvPicPr>
            <p:cNvPr id="24" name="Picture 5" descr="D:\Maria\Useful images\Laboratory\microscope-icon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391400" y="51054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4648200" y="18288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Health Info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343400" y="1728850"/>
              <a:ext cx="304800" cy="685800"/>
            </a:xfrm>
            <a:prstGeom prst="upArrow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819400" y="1828800"/>
              <a:ext cx="45719" cy="411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119750" y="1905000"/>
              <a:ext cx="45719" cy="411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Left-Right Arrow 28"/>
            <p:cNvSpPr/>
            <p:nvPr/>
          </p:nvSpPr>
          <p:spPr>
            <a:xfrm>
              <a:off x="1981200" y="2209800"/>
              <a:ext cx="762000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1981200" y="4038600"/>
              <a:ext cx="762000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Left-Right Arrow 30"/>
            <p:cNvSpPr/>
            <p:nvPr/>
          </p:nvSpPr>
          <p:spPr>
            <a:xfrm>
              <a:off x="1981200" y="5486400"/>
              <a:ext cx="762000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Left-Right Arrow 31"/>
            <p:cNvSpPr/>
            <p:nvPr/>
          </p:nvSpPr>
          <p:spPr>
            <a:xfrm>
              <a:off x="6172200" y="2438400"/>
              <a:ext cx="762000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Left-Right Arrow 32"/>
            <p:cNvSpPr/>
            <p:nvPr/>
          </p:nvSpPr>
          <p:spPr>
            <a:xfrm>
              <a:off x="6172200" y="4038600"/>
              <a:ext cx="762000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Left-Right Arrow 33"/>
            <p:cNvSpPr/>
            <p:nvPr/>
          </p:nvSpPr>
          <p:spPr>
            <a:xfrm>
              <a:off x="6172200" y="5410200"/>
              <a:ext cx="762000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-Right Arrow 34"/>
            <p:cNvSpPr/>
            <p:nvPr/>
          </p:nvSpPr>
          <p:spPr>
            <a:xfrm>
              <a:off x="2895600" y="3276600"/>
              <a:ext cx="457200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Left-Right Arrow 35"/>
            <p:cNvSpPr/>
            <p:nvPr/>
          </p:nvSpPr>
          <p:spPr>
            <a:xfrm>
              <a:off x="5638800" y="3352800"/>
              <a:ext cx="457200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304800" y="914400"/>
            <a:ext cx="8610600" cy="5181600"/>
            <a:chOff x="304800" y="914400"/>
            <a:chExt cx="8610600" cy="5181600"/>
          </a:xfrm>
        </p:grpSpPr>
        <p:pic>
          <p:nvPicPr>
            <p:cNvPr id="5" name="Picture 2" descr="D:\Maria\Quanta-architecture\images-Quanta-archit\icon_call_servic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3657600"/>
              <a:ext cx="666750" cy="619125"/>
            </a:xfrm>
            <a:prstGeom prst="rect">
              <a:avLst/>
            </a:prstGeom>
            <a:noFill/>
          </p:spPr>
        </p:pic>
        <p:pic>
          <p:nvPicPr>
            <p:cNvPr id="6" name="Picture 3" descr="D:\Maria\Useful images\Misc\microscope_256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76800"/>
              <a:ext cx="685800" cy="685800"/>
            </a:xfrm>
            <a:prstGeom prst="rect">
              <a:avLst/>
            </a:prstGeom>
            <a:noFill/>
          </p:spPr>
        </p:pic>
        <p:pic>
          <p:nvPicPr>
            <p:cNvPr id="7" name="Picture 4" descr="D:\Maria\Useful images\Misc\receptionist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449580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" name="Picture 5" descr="D:\Maria\Useful images\Misc\Satellite-ico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62400" y="1295400"/>
              <a:ext cx="838200" cy="838200"/>
            </a:xfrm>
            <a:prstGeom prst="rect">
              <a:avLst/>
            </a:prstGeom>
            <a:noFill/>
          </p:spPr>
        </p:pic>
        <p:pic>
          <p:nvPicPr>
            <p:cNvPr id="9" name="Picture 6" descr="D:\Maria\Useful images\Misc\assist-diagnosis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96200" y="2057400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10" name="Picture 7" descr="D:\Maria\Useful images\Doctors\doctorclipart3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76400" y="1905000"/>
              <a:ext cx="366712" cy="473177"/>
            </a:xfrm>
            <a:prstGeom prst="rect">
              <a:avLst/>
            </a:prstGeom>
            <a:noFill/>
          </p:spPr>
        </p:pic>
        <p:pic>
          <p:nvPicPr>
            <p:cNvPr id="11" name="Picture 8" descr="D:\Maria\Useful images\Hospital\endosc-b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05000" y="3733800"/>
              <a:ext cx="558573" cy="492135"/>
            </a:xfrm>
            <a:prstGeom prst="rect">
              <a:avLst/>
            </a:prstGeom>
            <a:noFill/>
          </p:spPr>
        </p:pic>
        <p:pic>
          <p:nvPicPr>
            <p:cNvPr id="12" name="Picture 8" descr="D:\Maria\Useful images\Hospital\endosc-b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477000" y="4495800"/>
              <a:ext cx="558573" cy="492135"/>
            </a:xfrm>
            <a:prstGeom prst="rect">
              <a:avLst/>
            </a:prstGeom>
            <a:noFill/>
          </p:spPr>
        </p:pic>
        <p:pic>
          <p:nvPicPr>
            <p:cNvPr id="13" name="Picture 9" descr="D:\Maria\Quanta-architecture\images-Quanta-archit\drugstore-icon5.gi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62000" y="1600200"/>
              <a:ext cx="895350" cy="895350"/>
            </a:xfrm>
            <a:prstGeom prst="rect">
              <a:avLst/>
            </a:prstGeom>
            <a:noFill/>
          </p:spPr>
        </p:pic>
        <p:pic>
          <p:nvPicPr>
            <p:cNvPr id="14" name="Picture 13" descr="http://www.livebeam.tv/images/satellite_dish_icon1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971800" y="2514600"/>
              <a:ext cx="790575" cy="704851"/>
            </a:xfrm>
            <a:prstGeom prst="rect">
              <a:avLst/>
            </a:prstGeom>
            <a:noFill/>
          </p:spPr>
        </p:pic>
        <p:pic>
          <p:nvPicPr>
            <p:cNvPr id="15" name="Picture 15" descr="http://www.livebeam.tv/images/satellite_dish_icon1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5334000" y="3276600"/>
              <a:ext cx="809625" cy="704851"/>
            </a:xfrm>
            <a:prstGeom prst="rect">
              <a:avLst/>
            </a:prstGeom>
            <a:noFill/>
          </p:spPr>
        </p:pic>
        <p:sp>
          <p:nvSpPr>
            <p:cNvPr id="16" name="Rounded Rectangle 15"/>
            <p:cNvSpPr/>
            <p:nvPr/>
          </p:nvSpPr>
          <p:spPr>
            <a:xfrm>
              <a:off x="304800" y="1066800"/>
              <a:ext cx="1828800" cy="5334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Rural/District Hospital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grpSp>
          <p:nvGrpSpPr>
            <p:cNvPr id="3" name="Group 18"/>
            <p:cNvGrpSpPr/>
            <p:nvPr/>
          </p:nvGrpSpPr>
          <p:grpSpPr>
            <a:xfrm>
              <a:off x="3657600" y="4267200"/>
              <a:ext cx="1019175" cy="1447800"/>
              <a:chOff x="3657600" y="3810000"/>
              <a:chExt cx="1019175" cy="1447800"/>
            </a:xfrm>
          </p:grpSpPr>
          <p:pic>
            <p:nvPicPr>
              <p:cNvPr id="36" name="Picture 11" descr="http://cdn1.iconfinder.com/data/icons/VISTA/medical/png/256/ambulance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657600" y="4343400"/>
                <a:ext cx="914400" cy="914400"/>
              </a:xfrm>
              <a:prstGeom prst="rect">
                <a:avLst/>
              </a:prstGeom>
              <a:noFill/>
            </p:spPr>
          </p:pic>
          <p:pic>
            <p:nvPicPr>
              <p:cNvPr id="37" name="Picture 13" descr="http://www.livebeam.tv/images/satellite_dish_icon1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886200" y="3810000"/>
                <a:ext cx="790575" cy="704851"/>
              </a:xfrm>
              <a:prstGeom prst="rect">
                <a:avLst/>
              </a:prstGeom>
              <a:noFill/>
            </p:spPr>
          </p:pic>
        </p:grpSp>
        <p:pic>
          <p:nvPicPr>
            <p:cNvPr id="18" name="Picture 16" descr="D:\Maria\Quanta-architecture\images-Quanta-archit\hospital-icon4.gif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705600" y="1600200"/>
              <a:ext cx="895350" cy="895350"/>
            </a:xfrm>
            <a:prstGeom prst="rect">
              <a:avLst/>
            </a:prstGeom>
            <a:noFill/>
          </p:spPr>
        </p:pic>
        <p:sp>
          <p:nvSpPr>
            <p:cNvPr id="19" name="Rounded Rectangle 18"/>
            <p:cNvSpPr/>
            <p:nvPr/>
          </p:nvSpPr>
          <p:spPr>
            <a:xfrm>
              <a:off x="6324600" y="1219200"/>
              <a:ext cx="1828800" cy="3810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Specialty Hospital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4" idx="0"/>
              <a:endCxn id="8" idx="1"/>
            </p:cNvCxnSpPr>
            <p:nvPr/>
          </p:nvCxnSpPr>
          <p:spPr>
            <a:xfrm rot="5400000" flipH="1" flipV="1">
              <a:off x="3264694" y="1816894"/>
              <a:ext cx="800100" cy="59531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2"/>
            </p:cNvCxnSpPr>
            <p:nvPr/>
          </p:nvCxnSpPr>
          <p:spPr>
            <a:xfrm rot="5400000">
              <a:off x="3264694" y="3150394"/>
              <a:ext cx="2133600" cy="10001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5" idx="0"/>
            </p:cNvCxnSpPr>
            <p:nvPr/>
          </p:nvCxnSpPr>
          <p:spPr>
            <a:xfrm rot="16200000" flipH="1">
              <a:off x="4660106" y="2197894"/>
              <a:ext cx="1143000" cy="101441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>
              <a:off x="342900" y="3009900"/>
              <a:ext cx="1143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3"/>
            </p:cNvCxnSpPr>
            <p:nvPr/>
          </p:nvCxnSpPr>
          <p:spPr>
            <a:xfrm flipV="1">
              <a:off x="1352550" y="3962400"/>
              <a:ext cx="476250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2" idx="0"/>
            </p:cNvCxnSpPr>
            <p:nvPr/>
          </p:nvCxnSpPr>
          <p:spPr>
            <a:xfrm>
              <a:off x="6019800" y="4038600"/>
              <a:ext cx="736487" cy="4572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" idx="3"/>
            </p:cNvCxnSpPr>
            <p:nvPr/>
          </p:nvCxnSpPr>
          <p:spPr>
            <a:xfrm flipV="1">
              <a:off x="1905000" y="4267200"/>
              <a:ext cx="228600" cy="952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2057400" y="5334000"/>
              <a:ext cx="1600200" cy="38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hape 27"/>
            <p:cNvCxnSpPr>
              <a:endCxn id="14" idx="2"/>
            </p:cNvCxnSpPr>
            <p:nvPr/>
          </p:nvCxnSpPr>
          <p:spPr>
            <a:xfrm flipV="1">
              <a:off x="2514600" y="3219451"/>
              <a:ext cx="852488" cy="742949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>
              <a:off x="6438900" y="3162300"/>
              <a:ext cx="1828800" cy="5334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3733800" y="914400"/>
              <a:ext cx="1066800" cy="3810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Satellite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15000" y="5105400"/>
              <a:ext cx="2286000" cy="3810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Video Conferencing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2475" y="3329050"/>
              <a:ext cx="1981200" cy="3048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Video Conferencing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371600" y="2438400"/>
              <a:ext cx="1066800" cy="3810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Doctor 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620000" y="2667000"/>
              <a:ext cx="1295400" cy="8382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Specialist</a:t>
              </a:r>
            </a:p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Consultant</a:t>
              </a:r>
            </a:p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doctor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143000" y="5562600"/>
              <a:ext cx="1066800" cy="533400"/>
            </a:xfrm>
            <a:prstGeom prst="roundRect">
              <a:avLst/>
            </a:prstGeom>
            <a:gradFill>
              <a:gsLst>
                <a:gs pos="27000">
                  <a:schemeClr val="bg1"/>
                </a:gs>
                <a:gs pos="52000">
                  <a:srgbClr val="C9E1FB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Lab report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  <p:pic>
        <p:nvPicPr>
          <p:cNvPr id="38" name="Picture 37" descr="BM-log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1752600" y="95536"/>
            <a:ext cx="5867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Telemedicine Solutions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/>
              <a:t>Cont…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en-US" altLang="en-US" sz="2000" b="1" dirty="0" smtClean="0">
                <a:solidFill>
                  <a:srgbClr val="00B0F0"/>
                </a:solidFill>
                <a:latin typeface="+mj-lt"/>
              </a:rPr>
              <a:t>Vision:</a:t>
            </a:r>
            <a:r>
              <a:rPr lang="en-US" altLang="en-US" sz="2000" dirty="0" smtClean="0">
                <a:latin typeface="+mj-lt"/>
              </a:rPr>
              <a:t> To make Software that is usable, comprehensible and affordable to the most ordinary healthcare professional, running a small to big practice anywhere in the World.</a:t>
            </a:r>
          </a:p>
          <a:p>
            <a:pPr algn="just" eaLnBrk="1" hangingPunct="1">
              <a:lnSpc>
                <a:spcPct val="150000"/>
              </a:lnSpc>
            </a:pPr>
            <a:endParaRPr lang="en-US" altLang="en-US" sz="2000" b="1" dirty="0" smtClean="0">
              <a:solidFill>
                <a:srgbClr val="00B0F0"/>
              </a:solidFill>
              <a:latin typeface="+mj-lt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en-US" sz="2000" b="1" dirty="0" smtClean="0">
              <a:solidFill>
                <a:srgbClr val="00B0F0"/>
              </a:solidFill>
              <a:latin typeface="+mj-lt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en-US" sz="2000" b="1" dirty="0" smtClean="0">
              <a:solidFill>
                <a:srgbClr val="00B0F0"/>
              </a:solidFill>
              <a:latin typeface="+mj-lt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en-US" sz="2000" b="1" dirty="0" smtClean="0">
              <a:solidFill>
                <a:srgbClr val="00B0F0"/>
              </a:solidFill>
              <a:latin typeface="+mj-lt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en-US" sz="2000" b="1" dirty="0" smtClean="0">
                <a:solidFill>
                  <a:srgbClr val="00B0F0"/>
                </a:solidFill>
                <a:latin typeface="+mj-lt"/>
              </a:rPr>
              <a:t>Mission:</a:t>
            </a:r>
            <a:r>
              <a:rPr lang="en-US" altLang="en-US" sz="2000" b="1" dirty="0" smtClean="0">
                <a:solidFill>
                  <a:srgbClr val="0033CC"/>
                </a:solidFill>
                <a:latin typeface="+mj-lt"/>
              </a:rPr>
              <a:t> </a:t>
            </a:r>
            <a:r>
              <a:rPr lang="en-US" altLang="en-US" sz="2000" dirty="0" smtClean="0">
                <a:latin typeface="+mj-lt"/>
              </a:rPr>
              <a:t>To make </a:t>
            </a:r>
            <a:r>
              <a:rPr lang="en-US" altLang="en-US" sz="2000" b="1" dirty="0" smtClean="0">
                <a:latin typeface="+mj-lt"/>
              </a:rPr>
              <a:t>Birlamedisoft</a:t>
            </a:r>
            <a:r>
              <a:rPr lang="en-US" altLang="en-US" sz="2000" dirty="0" smtClean="0">
                <a:latin typeface="+mj-lt"/>
              </a:rPr>
              <a:t> a ubiquitous Healthcare software brand that is synonymous with the best in </a:t>
            </a:r>
            <a:r>
              <a:rPr lang="en-US" altLang="en-US" sz="2000" b="1" dirty="0" smtClean="0">
                <a:solidFill>
                  <a:srgbClr val="FFC000"/>
                </a:solidFill>
                <a:latin typeface="+mj-lt"/>
              </a:rPr>
              <a:t>Quality</a:t>
            </a:r>
            <a:r>
              <a:rPr lang="en-US" altLang="en-US" sz="2000" b="1" dirty="0" smtClean="0">
                <a:latin typeface="+mj-lt"/>
              </a:rPr>
              <a:t> </a:t>
            </a:r>
            <a:r>
              <a:rPr lang="en-US" altLang="en-US" sz="2000" dirty="0" smtClean="0">
                <a:latin typeface="+mj-lt"/>
              </a:rPr>
              <a:t>and the most </a:t>
            </a:r>
            <a:r>
              <a:rPr lang="en-US" altLang="en-US" sz="2000" b="1" dirty="0" smtClean="0">
                <a:solidFill>
                  <a:srgbClr val="FFC000"/>
                </a:solidFill>
                <a:latin typeface="+mj-lt"/>
              </a:rPr>
              <a:t>Useful </a:t>
            </a:r>
            <a:r>
              <a:rPr lang="en-US" altLang="en-US" sz="2000" dirty="0" smtClean="0">
                <a:latin typeface="+mj-lt"/>
              </a:rPr>
              <a:t>of Healthcare software programs</a:t>
            </a:r>
            <a:endParaRPr lang="en-US" altLang="en-US" sz="2000" b="1" dirty="0" smtClean="0">
              <a:solidFill>
                <a:srgbClr val="0033CC"/>
              </a:solidFill>
              <a:latin typeface="+mj-lt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en-US" dirty="0" smtClean="0">
              <a:latin typeface="+mj-lt"/>
            </a:endParaRPr>
          </a:p>
        </p:txBody>
      </p:sp>
      <p:pic>
        <p:nvPicPr>
          <p:cNvPr id="2050" name="Picture 2" descr="E:\PallaviUS\BIG IMAGES\bigstock-World-Rat-Race-41634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819400"/>
            <a:ext cx="7543800" cy="2113570"/>
          </a:xfrm>
          <a:prstGeom prst="rect">
            <a:avLst/>
          </a:prstGeom>
          <a:noFill/>
        </p:spPr>
      </p:pic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896985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524000" y="95536"/>
            <a:ext cx="5867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Technology Stack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685800" y="1142346"/>
            <a:ext cx="8001000" cy="4496454"/>
            <a:chOff x="533400" y="1066146"/>
            <a:chExt cx="8001000" cy="4496454"/>
          </a:xfrm>
        </p:grpSpPr>
        <p:sp>
          <p:nvSpPr>
            <p:cNvPr id="8" name="Round Same Side Corner Rectangle 7"/>
            <p:cNvSpPr/>
            <p:nvPr/>
          </p:nvSpPr>
          <p:spPr>
            <a:xfrm>
              <a:off x="533400" y="1066146"/>
              <a:ext cx="6096000" cy="1066800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User Interface  &amp; Client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Web Browsers : IE, Mozilla Firefox, Google Chrome, Safari, etc.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Operating System: Windows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533400" y="2185396"/>
              <a:ext cx="6096000" cy="1066800"/>
            </a:xfrm>
            <a:prstGeom prst="round2Same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Application Server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DotNET Framework, AJAX Development Toolkit, Web Services, WCF Services, IIS 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533400" y="3287821"/>
              <a:ext cx="6096000" cy="1066800"/>
            </a:xfrm>
            <a:prstGeom prst="round2Same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Back-End (Database Server)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SQL Server 2008/Oracle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33400" y="4407071"/>
              <a:ext cx="6096000" cy="1066800"/>
            </a:xfrm>
            <a:prstGeom prst="round2Same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Hardware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Intel Platform, IBM Series 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1" descr="D:\Maria\Quanta-architecture\images-Quanta-archit\lap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34200" y="1066146"/>
              <a:ext cx="1066800" cy="1062912"/>
            </a:xfrm>
            <a:prstGeom prst="rect">
              <a:avLst/>
            </a:prstGeom>
            <a:noFill/>
          </p:spPr>
        </p:pic>
        <p:pic>
          <p:nvPicPr>
            <p:cNvPr id="13" name="Picture 3" descr="http://t2.gstatic.com/images?q=tbn:ANd9GcRs4rq1gfjcpJGCIcOAAeUJEQA5irQSMvk-9b0rFqjvEDPQgO3KQwV11XOTrA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81800" y="2254986"/>
              <a:ext cx="1295400" cy="1037353"/>
            </a:xfrm>
            <a:prstGeom prst="rect">
              <a:avLst/>
            </a:prstGeom>
            <a:noFill/>
          </p:spPr>
        </p:pic>
        <p:pic>
          <p:nvPicPr>
            <p:cNvPr id="14" name="Picture 5" descr="http://t3.gstatic.com/images?q=tbn:ANd9GcShziqMRhsKJuGHr9H23CQXxDeLJhsuiHC-QlJk5NAXt3d-nfTeJ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81800" y="3480590"/>
              <a:ext cx="1752600" cy="984739"/>
            </a:xfrm>
            <a:prstGeom prst="rect">
              <a:avLst/>
            </a:prstGeom>
            <a:noFill/>
          </p:spPr>
        </p:pic>
        <p:pic>
          <p:nvPicPr>
            <p:cNvPr id="15" name="Picture 8" descr="D:\10.10.2010\My Pictures\My Pictures\233_CONNECT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34200" y="4495146"/>
              <a:ext cx="1295400" cy="106745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PallaviUS\BIG IMAGES\bigstock-Doctor-looking-at-medical-reco-793882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3429000"/>
            <a:ext cx="3962400" cy="2642336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1" name="Oval 10"/>
          <p:cNvSpPr/>
          <p:nvPr/>
        </p:nvSpPr>
        <p:spPr>
          <a:xfrm>
            <a:off x="762000" y="2971800"/>
            <a:ext cx="7543800" cy="3505200"/>
          </a:xfrm>
          <a:prstGeom prst="ellipse">
            <a:avLst/>
          </a:prstGeom>
          <a:noFill/>
          <a:ln w="28575">
            <a:solidFill>
              <a:srgbClr val="03C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76200"/>
            <a:ext cx="7772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Interfaces with Standards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524000" y="914400"/>
            <a:ext cx="5943600" cy="1524000"/>
          </a:xfrm>
          <a:prstGeom prst="wedgeRoundRectCallout">
            <a:avLst>
              <a:gd name="adj1" fmla="val 5275"/>
              <a:gd name="adj2" fmla="val 10038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See, it is interfaced with standards like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ICD-10, HL7 and HIPAA</a:t>
            </a:r>
            <a:r>
              <a:rPr lang="en-US" b="1" dirty="0" smtClean="0">
                <a:solidFill>
                  <a:schemeClr val="tx2"/>
                </a:solidFill>
              </a:rPr>
              <a:t>.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71" name="Picture 3" descr="E:\PallaviUS\Presentation\Presentation - PPT\extra\CMS-ICD-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810000"/>
            <a:ext cx="1524000" cy="677613"/>
          </a:xfrm>
          <a:prstGeom prst="rect">
            <a:avLst/>
          </a:prstGeom>
          <a:noFill/>
        </p:spPr>
      </p:pic>
      <p:pic>
        <p:nvPicPr>
          <p:cNvPr id="7172" name="Picture 4" descr="E:\PallaviUS\Presentation\Presentation - PPT\extra\HL7-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5257800"/>
            <a:ext cx="887896" cy="756356"/>
          </a:xfrm>
          <a:prstGeom prst="rect">
            <a:avLst/>
          </a:prstGeom>
          <a:noFill/>
        </p:spPr>
      </p:pic>
      <p:pic>
        <p:nvPicPr>
          <p:cNvPr id="7173" name="Picture 5" descr="E:\PallaviUS\Presentation\Presentation - PPT\extra\hipaa_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0" y="4038600"/>
            <a:ext cx="1752600" cy="9767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685800" y="2971800"/>
            <a:ext cx="7467600" cy="3505200"/>
          </a:xfrm>
          <a:prstGeom prst="ellipse">
            <a:avLst/>
          </a:prstGeom>
          <a:noFill/>
          <a:ln w="28575">
            <a:solidFill>
              <a:srgbClr val="03C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76200"/>
            <a:ext cx="7772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Interfaces with Third Party products</a:t>
            </a: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447800" y="1066800"/>
            <a:ext cx="5943600" cy="1447800"/>
          </a:xfrm>
          <a:prstGeom prst="wedgeRoundRectCallout">
            <a:avLst>
              <a:gd name="adj1" fmla="val 10648"/>
              <a:gd name="adj2" fmla="val 9466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2"/>
                </a:solidFill>
              </a:rPr>
              <a:t>It can be interfaced with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ERPs </a:t>
            </a:r>
            <a:r>
              <a:rPr lang="en-US" b="1" dirty="0" smtClean="0">
                <a:solidFill>
                  <a:schemeClr val="tx2"/>
                </a:solidFill>
              </a:rPr>
              <a:t>like </a:t>
            </a:r>
            <a:r>
              <a:rPr lang="en-US" b="1" dirty="0">
                <a:solidFill>
                  <a:schemeClr val="tx2"/>
                </a:solidFill>
              </a:rPr>
              <a:t>Oracle </a:t>
            </a:r>
            <a:r>
              <a:rPr lang="en-US" b="1" dirty="0" smtClean="0">
                <a:solidFill>
                  <a:schemeClr val="tx2"/>
                </a:solidFill>
              </a:rPr>
              <a:t>, SAP, NAVision software, SAGE,  MS Dynamics NAV, Tally and Many more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7" name="Picture 3" descr="E:\PallaviUS\Presentation\Presentation - PPT\extra\Tally-Tiruchengode_35782_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5638800"/>
            <a:ext cx="914400" cy="484221"/>
          </a:xfrm>
          <a:prstGeom prst="rect">
            <a:avLst/>
          </a:prstGeom>
          <a:noFill/>
        </p:spPr>
      </p:pic>
      <p:pic>
        <p:nvPicPr>
          <p:cNvPr id="6149" name="Picture 5" descr="E:\PallaviUS\Presentation\Presentation - PPT\extra\navision_softwa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5791200"/>
            <a:ext cx="1219200" cy="372315"/>
          </a:xfrm>
          <a:prstGeom prst="rect">
            <a:avLst/>
          </a:prstGeom>
          <a:noFill/>
        </p:spPr>
      </p:pic>
      <p:pic>
        <p:nvPicPr>
          <p:cNvPr id="6150" name="Picture 6" descr="E:\PallaviUS\Presentation\Presentation - PPT\extra\o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743200"/>
            <a:ext cx="1447800" cy="960374"/>
          </a:xfrm>
          <a:prstGeom prst="rect">
            <a:avLst/>
          </a:prstGeom>
          <a:noFill/>
        </p:spPr>
      </p:pic>
      <p:pic>
        <p:nvPicPr>
          <p:cNvPr id="6151" name="Picture 7" descr="E:\PallaviUS\Presentation\Presentation - PPT\extra\Sage_logo_Green_background_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3035201"/>
            <a:ext cx="914400" cy="393799"/>
          </a:xfrm>
          <a:prstGeom prst="rect">
            <a:avLst/>
          </a:prstGeom>
          <a:noFill/>
        </p:spPr>
      </p:pic>
      <p:pic>
        <p:nvPicPr>
          <p:cNvPr id="6152" name="Picture 8" descr="E:\PallaviUS\Presentation\Presentation - PPT\extra\SAP_AG_(logo)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4495800"/>
            <a:ext cx="1295400" cy="518160"/>
          </a:xfrm>
          <a:prstGeom prst="rect">
            <a:avLst/>
          </a:prstGeom>
          <a:noFill/>
        </p:spPr>
      </p:pic>
      <p:pic>
        <p:nvPicPr>
          <p:cNvPr id="6153" name="Picture 9" descr="E:\PallaviUS\Presentation\Presentation - PPT\extra\Microsoft-Dynamics-NAV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15200" y="3962400"/>
            <a:ext cx="1295400" cy="1295400"/>
          </a:xfrm>
          <a:prstGeom prst="rect">
            <a:avLst/>
          </a:prstGeom>
          <a:noFill/>
        </p:spPr>
      </p:pic>
      <p:pic>
        <p:nvPicPr>
          <p:cNvPr id="6146" name="Picture 2" descr="E:\PallaviUS\BIG IMAGES\bigstock-beautiful-female-healthcare-wo-51286816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4600" y="3581400"/>
            <a:ext cx="3810000" cy="2540708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3400" y="76200"/>
            <a:ext cx="7772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Interfaces with Medical Equipment</a:t>
            </a: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5181600" y="2971800"/>
            <a:ext cx="3200400" cy="35052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2000" y="3124200"/>
            <a:ext cx="3581400" cy="31242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33400" y="762000"/>
            <a:ext cx="3886200" cy="1676400"/>
          </a:xfrm>
          <a:prstGeom prst="wedgeRoundRectCallout">
            <a:avLst>
              <a:gd name="adj1" fmla="val 19683"/>
              <a:gd name="adj2" fmla="val 7161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It can be interfaced with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DICOM equipment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953000" y="685800"/>
            <a:ext cx="3657600" cy="2057400"/>
          </a:xfrm>
          <a:prstGeom prst="wedgeRoundRectCallout">
            <a:avLst>
              <a:gd name="adj1" fmla="val 24405"/>
              <a:gd name="adj2" fmla="val 6602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And also with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non-DICOM equipment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like pathology and imaging devices  , both </a:t>
            </a:r>
          </a:p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uni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-directional as well as bidirectional …!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nnectivity-to-gadget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429375"/>
          </a:xfrm>
          <a:prstGeom prst="rect">
            <a:avLst/>
          </a:prstGeom>
        </p:spPr>
      </p:pic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6200" y="76200"/>
            <a:ext cx="89916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Quanta Smart Link Integration for Insurance Claims Process</a:t>
            </a:r>
          </a:p>
        </p:txBody>
      </p:sp>
      <p:grpSp>
        <p:nvGrpSpPr>
          <p:cNvPr id="2" name="Group 84"/>
          <p:cNvGrpSpPr/>
          <p:nvPr/>
        </p:nvGrpSpPr>
        <p:grpSpPr>
          <a:xfrm>
            <a:off x="76200" y="685800"/>
            <a:ext cx="8921767" cy="5945188"/>
            <a:chOff x="76200" y="685800"/>
            <a:chExt cx="8921767" cy="5945188"/>
          </a:xfrm>
        </p:grpSpPr>
        <p:sp>
          <p:nvSpPr>
            <p:cNvPr id="7" name="Rounded Rectangle 6"/>
            <p:cNvSpPr/>
            <p:nvPr/>
          </p:nvSpPr>
          <p:spPr>
            <a:xfrm>
              <a:off x="609600" y="762000"/>
              <a:ext cx="990600" cy="457200"/>
            </a:xfrm>
            <a:prstGeom prst="roundRect">
              <a:avLst>
                <a:gd name="adj" fmla="val 50000"/>
              </a:avLst>
            </a:prstGeom>
            <a:solidFill>
              <a:srgbClr val="8BCA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2">
                      <a:lumMod val="75000"/>
                    </a:schemeClr>
                  </a:solidFill>
                </a:rPr>
                <a:t>Start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96752" y="5791200"/>
              <a:ext cx="990600" cy="457200"/>
            </a:xfrm>
            <a:prstGeom prst="roundRect">
              <a:avLst>
                <a:gd name="adj" fmla="val 50000"/>
              </a:avLst>
            </a:prstGeom>
            <a:solidFill>
              <a:srgbClr val="8BCA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2">
                      <a:lumMod val="75000"/>
                    </a:schemeClr>
                  </a:solidFill>
                </a:rPr>
                <a:t>End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52800" y="990600"/>
              <a:ext cx="2057400" cy="6096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Attendant enters claim details on HIMS</a:t>
              </a:r>
              <a:endParaRPr lang="en-US" sz="1600" b="1" dirty="0"/>
            </a:p>
          </p:txBody>
        </p:sp>
        <p:pic>
          <p:nvPicPr>
            <p:cNvPr id="119810" name="Picture 2" descr="D:\Maria\Useful images\icons-for lab img\person on comp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86400" y="952500"/>
              <a:ext cx="723900" cy="723900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76200" y="2667000"/>
              <a:ext cx="1981200" cy="7620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SP attendant runs Smart Link &amp; places card on Reader</a:t>
              </a:r>
              <a:endParaRPr lang="en-US" sz="1600" b="1" dirty="0"/>
            </a:p>
          </p:txBody>
        </p:sp>
        <p:pic>
          <p:nvPicPr>
            <p:cNvPr id="119811" name="Picture 3" descr="D:\Maria\Useful images\medical-equipment\Smart_Card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03159" y="2832223"/>
              <a:ext cx="792441" cy="572744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3352800" y="4972336"/>
              <a:ext cx="2057400" cy="5334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Attendant clicks on ‘Save claims’</a:t>
              </a:r>
              <a:endParaRPr lang="en-US" sz="1600" b="1" dirty="0"/>
            </a:p>
          </p:txBody>
        </p:sp>
        <p:pic>
          <p:nvPicPr>
            <p:cNvPr id="119812" name="Picture 4" descr="D:\Maria\Useful images\Misc\Actions-document-save-ico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62600" y="5048536"/>
              <a:ext cx="304800" cy="304800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3276600" y="3886200"/>
              <a:ext cx="2057400" cy="7620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Smartlink opens the claim screen with present interim claims</a:t>
              </a:r>
              <a:endParaRPr lang="en-US" sz="1600" b="1" dirty="0"/>
            </a:p>
          </p:txBody>
        </p:sp>
        <p:pic>
          <p:nvPicPr>
            <p:cNvPr id="119813" name="Picture 5" descr="D:\Maria\Useful images\Misc\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86400" y="3962400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6629400" y="3886200"/>
              <a:ext cx="1752600" cy="5334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HIMS produces paper invoice</a:t>
              </a:r>
              <a:endParaRPr lang="en-US" sz="1600" b="1" dirty="0"/>
            </a:p>
          </p:txBody>
        </p:sp>
        <p:pic>
          <p:nvPicPr>
            <p:cNvPr id="119814" name="Picture 6" descr="D:\Maria\Useful images\Misc\invoice-icon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458200" y="3924300"/>
              <a:ext cx="419100" cy="419100"/>
            </a:xfrm>
            <a:prstGeom prst="rect">
              <a:avLst/>
            </a:prstGeom>
            <a:noFill/>
          </p:spPr>
        </p:pic>
        <p:sp>
          <p:nvSpPr>
            <p:cNvPr id="19" name="Rectangle 18"/>
            <p:cNvSpPr/>
            <p:nvPr/>
          </p:nvSpPr>
          <p:spPr>
            <a:xfrm>
              <a:off x="3352800" y="5791200"/>
              <a:ext cx="2057400" cy="5334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Claims inserted into SL Dbase</a:t>
              </a:r>
              <a:endParaRPr lang="en-US" sz="1600" b="1" dirty="0"/>
            </a:p>
          </p:txBody>
        </p:sp>
        <p:pic>
          <p:nvPicPr>
            <p:cNvPr id="119815" name="Picture 7" descr="D:\Maria\Quanta-architecture\images-Quanta-archit\electr-med-records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486400" y="5791200"/>
              <a:ext cx="457200" cy="476250"/>
            </a:xfrm>
            <a:prstGeom prst="rect">
              <a:avLst/>
            </a:prstGeom>
            <a:noFill/>
          </p:spPr>
        </p:pic>
        <p:sp>
          <p:nvSpPr>
            <p:cNvPr id="20" name="Rectangle 19"/>
            <p:cNvSpPr/>
            <p:nvPr/>
          </p:nvSpPr>
          <p:spPr>
            <a:xfrm>
              <a:off x="6629400" y="990600"/>
              <a:ext cx="1828800" cy="6096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Smartlink generates confirmation file</a:t>
              </a:r>
              <a:endParaRPr lang="en-US" sz="1600" b="1" dirty="0"/>
            </a:p>
          </p:txBody>
        </p:sp>
        <p:pic>
          <p:nvPicPr>
            <p:cNvPr id="119816" name="Picture 8" descr="D:\10.10.2010\ButtonIcon\ok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534400" y="1143000"/>
              <a:ext cx="381000" cy="381000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>
            <a:xfrm>
              <a:off x="6629400" y="2743200"/>
              <a:ext cx="1752600" cy="7620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HIMS inserts transactions into its own database</a:t>
              </a:r>
              <a:endParaRPr lang="en-US" sz="1600" b="1" dirty="0"/>
            </a:p>
          </p:txBody>
        </p:sp>
        <p:pic>
          <p:nvPicPr>
            <p:cNvPr id="119817" name="Picture 9" descr="D:\Maria\Useful images\icons-for lab img\cpu.bmp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429625" y="2819400"/>
              <a:ext cx="485775" cy="714375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76200" y="3733800"/>
              <a:ext cx="1981200" cy="7620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Attendant selects the pool &amp; clicks ‘Forward’ button on SL Dbase</a:t>
              </a:r>
              <a:endParaRPr lang="en-US" sz="1600" b="1" dirty="0"/>
            </a:p>
          </p:txBody>
        </p:sp>
        <p:pic>
          <p:nvPicPr>
            <p:cNvPr id="119818" name="Picture 10" descr="D:\Maria\Useful images\Misc\Payments-Icon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133601" y="3810000"/>
              <a:ext cx="609600" cy="615995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6629400" y="1905000"/>
              <a:ext cx="1752600" cy="5334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HIMS checks for confirmation file</a:t>
              </a:r>
              <a:endParaRPr lang="en-US" sz="1600" b="1" dirty="0"/>
            </a:p>
          </p:txBody>
        </p:sp>
        <p:pic>
          <p:nvPicPr>
            <p:cNvPr id="119820" name="Picture 12" descr="D:\Maria\Useful images\Misc\features-icon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447716" y="1981200"/>
              <a:ext cx="543884" cy="473911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76200" y="1676400"/>
              <a:ext cx="1981200" cy="6096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Patient walks into SPs &amp; produces Smart Card</a:t>
              </a:r>
              <a:endParaRPr lang="en-US" sz="1600" b="1" dirty="0"/>
            </a:p>
          </p:txBody>
        </p:sp>
        <p:pic>
          <p:nvPicPr>
            <p:cNvPr id="119821" name="Picture 13" descr="D:\Maria\Useful images\Misc\smartcard2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133600" y="16002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76200" y="5715000"/>
              <a:ext cx="1981200" cy="7620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HIMS reads forwarded file &amp; populates HIMS interface</a:t>
              </a:r>
              <a:endParaRPr lang="en-US" sz="1600" b="1" dirty="0"/>
            </a:p>
          </p:txBody>
        </p:sp>
        <p:pic>
          <p:nvPicPr>
            <p:cNvPr id="119822" name="Picture 14" descr="D:\Maria\Useful images\icons-for lab img\file-reading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133600" y="5865743"/>
              <a:ext cx="533400" cy="602974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3352800" y="1905000"/>
              <a:ext cx="2057400" cy="5334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HIMS generates  hospitalclaimfile.xml</a:t>
              </a:r>
              <a:endParaRPr lang="en-US" sz="1600" b="1" dirty="0"/>
            </a:p>
          </p:txBody>
        </p:sp>
        <p:pic>
          <p:nvPicPr>
            <p:cNvPr id="119823" name="Picture 15" descr="D:\Maria\Useful images\icons-for lab img\file-generation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486400" y="1905000"/>
              <a:ext cx="611284" cy="623888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76200" y="4792640"/>
              <a:ext cx="1981200" cy="6096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Data forwarded to specified location</a:t>
              </a:r>
              <a:endParaRPr lang="en-US" sz="1600" b="1" dirty="0"/>
            </a:p>
          </p:txBody>
        </p:sp>
        <p:pic>
          <p:nvPicPr>
            <p:cNvPr id="119825" name="Picture 17" descr="D:\Maria\Useful images\icons-for lab img\file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133600" y="4868840"/>
              <a:ext cx="433388" cy="471488"/>
            </a:xfrm>
            <a:prstGeom prst="rect">
              <a:avLst/>
            </a:prstGeom>
            <a:noFill/>
          </p:spPr>
        </p:pic>
        <p:pic>
          <p:nvPicPr>
            <p:cNvPr id="119824" name="Picture 16" descr="D:\Maria\Useful images\icons-for lab img\file-forwarded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362200" y="4773590"/>
              <a:ext cx="388049" cy="400050"/>
            </a:xfrm>
            <a:prstGeom prst="rect">
              <a:avLst/>
            </a:prstGeom>
            <a:noFill/>
          </p:spPr>
        </p:pic>
        <p:sp>
          <p:nvSpPr>
            <p:cNvPr id="24" name="Rectangle 23"/>
            <p:cNvSpPr/>
            <p:nvPr/>
          </p:nvSpPr>
          <p:spPr>
            <a:xfrm>
              <a:off x="6629400" y="4751696"/>
              <a:ext cx="1752600" cy="7620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Attendant closes/minimizes Smartlink</a:t>
              </a:r>
              <a:endParaRPr lang="en-US" sz="1600" b="1" dirty="0"/>
            </a:p>
          </p:txBody>
        </p:sp>
        <p:pic>
          <p:nvPicPr>
            <p:cNvPr id="119826" name="Picture 18" descr="D:\Maria\Useful images\icons-for lab img\close-file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8458200" y="4904096"/>
              <a:ext cx="539767" cy="528638"/>
            </a:xfrm>
            <a:prstGeom prst="rect">
              <a:avLst/>
            </a:prstGeom>
            <a:noFill/>
          </p:spPr>
        </p:pic>
        <p:sp>
          <p:nvSpPr>
            <p:cNvPr id="16" name="Rectangle 15"/>
            <p:cNvSpPr/>
            <p:nvPr/>
          </p:nvSpPr>
          <p:spPr>
            <a:xfrm>
              <a:off x="3352800" y="2819400"/>
              <a:ext cx="2057400" cy="762000"/>
            </a:xfrm>
            <a:prstGeom prst="rect">
              <a:avLst/>
            </a:prstGeom>
            <a:gradFill>
              <a:gsLst>
                <a:gs pos="24000">
                  <a:srgbClr val="547AF2"/>
                </a:gs>
                <a:gs pos="93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/>
                <a:t>Attendant goes to Smartlink &amp; selects ‘Retrieve’</a:t>
              </a:r>
              <a:endParaRPr lang="en-US" sz="1600" b="1" dirty="0"/>
            </a:p>
          </p:txBody>
        </p:sp>
        <p:pic>
          <p:nvPicPr>
            <p:cNvPr id="119827" name="Picture 19" descr="D:\Maria\Useful images\icons-for lab img\retrieve-file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562600" y="2895600"/>
              <a:ext cx="519112" cy="535858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/>
            <p:nvPr/>
          </p:nvCxnSpPr>
          <p:spPr>
            <a:xfrm rot="5400000">
              <a:off x="838994" y="1447006"/>
              <a:ext cx="4572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9" idx="2"/>
              <a:endCxn id="10" idx="0"/>
            </p:cNvCxnSpPr>
            <p:nvPr/>
          </p:nvCxnSpPr>
          <p:spPr>
            <a:xfrm rot="5400000">
              <a:off x="876300" y="2476500"/>
              <a:ext cx="3810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0" idx="2"/>
            </p:cNvCxnSpPr>
            <p:nvPr/>
          </p:nvCxnSpPr>
          <p:spPr>
            <a:xfrm rot="5400000">
              <a:off x="914400" y="3581400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5400000">
              <a:off x="915194" y="46474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915194" y="55618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4190206" y="17518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16" idx="0"/>
            </p:cNvCxnSpPr>
            <p:nvPr/>
          </p:nvCxnSpPr>
          <p:spPr>
            <a:xfrm rot="16200000" flipH="1">
              <a:off x="4171950" y="2609850"/>
              <a:ext cx="381000" cy="381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5400000">
              <a:off x="4191794" y="37330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rot="5400000">
              <a:off x="4190206" y="47998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rot="5400000">
              <a:off x="4191794" y="56380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rot="5400000">
              <a:off x="7392194" y="17518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>
              <a:off x="7392194" y="25900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rot="5400000">
              <a:off x="7352506" y="3694906"/>
              <a:ext cx="3810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5400000">
              <a:off x="7390605" y="45712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5400000">
              <a:off x="7315994" y="5638006"/>
              <a:ext cx="304800" cy="158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02"/>
            <p:cNvGrpSpPr/>
            <p:nvPr/>
          </p:nvGrpSpPr>
          <p:grpSpPr>
            <a:xfrm>
              <a:off x="1066006" y="685800"/>
              <a:ext cx="3201988" cy="5945188"/>
              <a:chOff x="1066006" y="685800"/>
              <a:chExt cx="3201988" cy="5945188"/>
            </a:xfrm>
          </p:grpSpPr>
          <p:cxnSp>
            <p:nvCxnSpPr>
              <p:cNvPr id="88" name="Elbow Connector 87"/>
              <p:cNvCxnSpPr>
                <a:stCxn id="13" idx="2"/>
              </p:cNvCxnSpPr>
              <p:nvPr/>
            </p:nvCxnSpPr>
            <p:spPr>
              <a:xfrm rot="5400000">
                <a:off x="990600" y="6553200"/>
                <a:ext cx="152400" cy="158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1066800" y="6629400"/>
                <a:ext cx="15240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5400000" flipH="1" flipV="1">
                <a:off x="2590800" y="6248400"/>
                <a:ext cx="381000" cy="3810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5400000" flipH="1" flipV="1">
                <a:off x="190500" y="3467100"/>
                <a:ext cx="55626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2971800" y="685800"/>
                <a:ext cx="12954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rot="5400000">
                <a:off x="4114800" y="838200"/>
                <a:ext cx="304800" cy="1588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112"/>
            <p:cNvGrpSpPr/>
            <p:nvPr/>
          </p:nvGrpSpPr>
          <p:grpSpPr>
            <a:xfrm>
              <a:off x="4343400" y="685800"/>
              <a:ext cx="3278188" cy="5716588"/>
              <a:chOff x="4343400" y="685800"/>
              <a:chExt cx="3278188" cy="5716588"/>
            </a:xfrm>
          </p:grpSpPr>
          <p:cxnSp>
            <p:nvCxnSpPr>
              <p:cNvPr id="105" name="Elbow Connector 104"/>
              <p:cNvCxnSpPr/>
              <p:nvPr/>
            </p:nvCxnSpPr>
            <p:spPr>
              <a:xfrm rot="5400000">
                <a:off x="4267994" y="6323806"/>
                <a:ext cx="152400" cy="158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343400" y="6400800"/>
                <a:ext cx="14478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5791200" y="6248400"/>
                <a:ext cx="534194" cy="1524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 flipH="1" flipV="1">
                <a:off x="3544094" y="3467100"/>
                <a:ext cx="55626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6325394" y="685800"/>
                <a:ext cx="1295400" cy="1588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rot="5400000">
                <a:off x="7468394" y="838200"/>
                <a:ext cx="304800" cy="1588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8762"/>
            <a:ext cx="3810000" cy="1036638"/>
          </a:xfrm>
        </p:spPr>
        <p:txBody>
          <a:bodyPr>
            <a:normAutofit/>
          </a:bodyPr>
          <a:lstStyle/>
          <a:p>
            <a:pPr algn="l"/>
            <a:r>
              <a:rPr lang="en-IN" sz="3600" b="1" u="sng" dirty="0" smtClean="0">
                <a:solidFill>
                  <a:schemeClr val="tx2"/>
                </a:solidFill>
              </a:rPr>
              <a:t>Interfaces/ Inputs</a:t>
            </a:r>
            <a:endParaRPr lang="en-IN" sz="3600" b="1" u="sng" dirty="0">
              <a:solidFill>
                <a:schemeClr val="tx2"/>
              </a:solidFill>
            </a:endParaRPr>
          </a:p>
        </p:txBody>
      </p:sp>
      <p:grpSp>
        <p:nvGrpSpPr>
          <p:cNvPr id="3" name="Group 17"/>
          <p:cNvGrpSpPr/>
          <p:nvPr/>
        </p:nvGrpSpPr>
        <p:grpSpPr>
          <a:xfrm>
            <a:off x="228600" y="2310546"/>
            <a:ext cx="4097831" cy="4395054"/>
            <a:chOff x="157096" y="2272554"/>
            <a:chExt cx="5463775" cy="4395054"/>
          </a:xfrm>
        </p:grpSpPr>
        <p:grpSp>
          <p:nvGrpSpPr>
            <p:cNvPr id="4" name="Group 10"/>
            <p:cNvGrpSpPr/>
            <p:nvPr/>
          </p:nvGrpSpPr>
          <p:grpSpPr>
            <a:xfrm>
              <a:off x="157096" y="2272554"/>
              <a:ext cx="3648635" cy="4395054"/>
              <a:chOff x="157096" y="3018972"/>
              <a:chExt cx="3648635" cy="3648635"/>
            </a:xfrm>
          </p:grpSpPr>
          <p:pic>
            <p:nvPicPr>
              <p:cNvPr id="3074" name="Picture 2" descr="Image result for interface in health syste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096" y="3018972"/>
                <a:ext cx="3648635" cy="36486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433101" y="4339845"/>
                <a:ext cx="1010512" cy="3449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700" b="1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HEALTH DEPARTMENT </a:t>
                </a:r>
                <a:r>
                  <a:rPr lang="en-US" sz="7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EHR</a:t>
                </a:r>
                <a:endParaRPr lang="en-IN" sz="7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 flipH="1" flipV="1">
              <a:off x="3860802" y="5306199"/>
              <a:ext cx="1760069" cy="180201"/>
            </a:xfrm>
            <a:prstGeom prst="straightConnector1">
              <a:avLst/>
            </a:prstGeom>
            <a:ln w="47625" cap="flat" cmpd="sng" algn="ctr">
              <a:solidFill>
                <a:srgbClr val="689D9B"/>
              </a:solidFill>
              <a:prstDash val="solid"/>
              <a:round/>
              <a:headEnd type="none" w="lg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" name="Group 16"/>
          <p:cNvGrpSpPr/>
          <p:nvPr/>
        </p:nvGrpSpPr>
        <p:grpSpPr>
          <a:xfrm>
            <a:off x="2923310" y="76200"/>
            <a:ext cx="6133541" cy="6360459"/>
            <a:chOff x="3946057" y="336949"/>
            <a:chExt cx="8178054" cy="6360459"/>
          </a:xfrm>
        </p:grpSpPr>
        <p:pic>
          <p:nvPicPr>
            <p:cNvPr id="3076" name="Picture 4" descr="http://www.etherbird.com/img/interoperabilit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057" y="336949"/>
              <a:ext cx="8178054" cy="636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8357194" y="1481648"/>
              <a:ext cx="151793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e-Registration</a:t>
              </a:r>
              <a:endParaRPr lang="en-I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72081" y="4848631"/>
              <a:ext cx="9833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&amp; PACS</a:t>
              </a:r>
              <a:endParaRPr lang="en-I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29621" y="2938856"/>
              <a:ext cx="1714071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Integrated Health Management System</a:t>
              </a:r>
              <a:endParaRPr lang="en-IN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 descr="BM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813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76200"/>
            <a:ext cx="7772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Quanta Modules</a:t>
            </a:r>
            <a:endParaRPr lang="en-US" sz="3600" b="1" dirty="0">
              <a:solidFill>
                <a:schemeClr val="tx2"/>
              </a:solidFill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533400" y="762000"/>
            <a:ext cx="7620000" cy="5659580"/>
            <a:chOff x="533400" y="762000"/>
            <a:chExt cx="7620000" cy="5659580"/>
          </a:xfrm>
        </p:grpSpPr>
        <p:sp>
          <p:nvSpPr>
            <p:cNvPr id="8" name="Rounded Rectangle 7"/>
            <p:cNvSpPr/>
            <p:nvPr/>
          </p:nvSpPr>
          <p:spPr>
            <a:xfrm>
              <a:off x="533400" y="762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PATIENT REGISTRATION</a:t>
              </a:r>
              <a:endParaRPr lang="en-US" sz="14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57400" y="7620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WARD / ROOM MANAGEMENT</a:t>
              </a:r>
              <a:endParaRPr lang="en-US" sz="1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657600" y="762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EMERGENCY/ CASUALTY</a:t>
              </a:r>
              <a:endParaRPr lang="en-US" sz="14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181600" y="762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DOCTORS WORKBENCH </a:t>
              </a:r>
              <a:endParaRPr lang="en-US" sz="1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657600" y="1371600"/>
              <a:ext cx="1447800" cy="762000"/>
            </a:xfrm>
            <a:prstGeom prst="roundRect">
              <a:avLst>
                <a:gd name="adj" fmla="val 887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LABORATORY INFORMATION SYSTEM</a:t>
              </a:r>
              <a:endParaRPr lang="en-US" sz="1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705600" y="762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IPD PATIENT MODULE</a:t>
              </a:r>
              <a:endParaRPr lang="en-US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181600" y="1371600"/>
              <a:ext cx="1447800" cy="762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OPERATION THEATER MANAGEMENT</a:t>
              </a:r>
              <a:endParaRPr lang="en-US" sz="13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057400" y="1371600"/>
              <a:ext cx="1524000" cy="762000"/>
            </a:xfrm>
            <a:prstGeom prst="roundRect">
              <a:avLst>
                <a:gd name="adj" fmla="val 887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RADIOLOGY INFORMATION SYSTEM</a:t>
              </a:r>
              <a:endParaRPr lang="en-US" sz="14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691745" y="2168235"/>
              <a:ext cx="1447800" cy="609600"/>
            </a:xfrm>
            <a:prstGeom prst="roundRect">
              <a:avLst>
                <a:gd name="adj" fmla="val 15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CERTIFICATES ISSUE</a:t>
              </a:r>
              <a:endParaRPr lang="en-US" sz="14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705600" y="1371600"/>
              <a:ext cx="1447800" cy="762000"/>
            </a:xfrm>
            <a:prstGeom prst="roundRect">
              <a:avLst>
                <a:gd name="adj" fmla="val 151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ROSTER MODULE</a:t>
              </a:r>
              <a:endParaRPr lang="en-US" sz="14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3400" y="2209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50" dirty="0" smtClean="0"/>
                <a:t>COMMUNICATION MODULE</a:t>
              </a:r>
              <a:endParaRPr lang="en-US" sz="125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057400" y="22098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INVENTORY &amp; FIXED ASSET</a:t>
              </a:r>
              <a:endParaRPr lang="en-US" sz="16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657600" y="2209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MEDICAL STORE MANAGEMENT</a:t>
              </a:r>
              <a:endParaRPr lang="en-US" sz="1400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81600" y="2209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WARD PHARMACY/ INVENTORY MANAGEMENT</a:t>
              </a:r>
              <a:endParaRPr lang="en-US" sz="12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105890" y="284018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PHYSIOTHERAPY MODULE</a:t>
              </a:r>
              <a:endParaRPr lang="en-US" sz="1400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33400" y="2819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DIET MODULE</a:t>
              </a:r>
              <a:endParaRPr lang="en-US" sz="16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629890" y="34290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HOUSE KEEPING MODULE</a:t>
              </a:r>
              <a:endParaRPr lang="en-US" sz="1400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57600" y="2819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PAY ROLL MODULE</a:t>
              </a:r>
              <a:endParaRPr lang="en-US" sz="14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81600" y="2819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FINANCIAL ACCOUNTING MODULE</a:t>
              </a:r>
              <a:endParaRPr lang="en-US" sz="1200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705600" y="2819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DENTAL MODULE</a:t>
              </a:r>
              <a:endParaRPr lang="en-US" sz="14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33400" y="3429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BLOOD BANK</a:t>
              </a:r>
              <a:endParaRPr lang="en-US" sz="1600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57400" y="34290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MEDICAL RESEARCH</a:t>
              </a:r>
              <a:endParaRPr lang="en-US" sz="1400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33400" y="40386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ICD – 10 DIAGNOSIS MODULE</a:t>
              </a:r>
              <a:endParaRPr lang="en-US" sz="12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181600" y="3429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DONATION MODULE</a:t>
              </a:r>
              <a:endParaRPr lang="en-US" sz="14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705600" y="34290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BILLING MODULE</a:t>
              </a:r>
              <a:endParaRPr lang="en-US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33400" y="5867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TELEMEDICINE</a:t>
              </a:r>
              <a:endParaRPr lang="en-US" sz="14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057400" y="40386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USER MANAGEMENT</a:t>
              </a:r>
              <a:endParaRPr lang="en-US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657600" y="40386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ADDRESS DIRECTORY</a:t>
              </a:r>
              <a:endParaRPr lang="en-US" sz="14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181600" y="40386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BACKUP/ RESTORE MODULE</a:t>
              </a:r>
              <a:endParaRPr lang="en-US" sz="12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705600" y="40386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MIS REPORTS</a:t>
              </a:r>
              <a:endParaRPr lang="en-US" sz="1400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33400" y="46482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EQUIPMENT MAINTENANCE</a:t>
              </a:r>
              <a:endParaRPr lang="en-US" sz="14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057400" y="46482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CENTRAL STERILIZED SUPPLY DEPARTMENT</a:t>
              </a:r>
              <a:endParaRPr lang="en-US" sz="12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657600" y="46482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ENERGY AUDIT</a:t>
              </a:r>
              <a:endParaRPr lang="en-US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81600" y="46482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COSTING</a:t>
              </a:r>
              <a:endParaRPr lang="en-US" sz="14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181600" y="5271655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LIBRARY MANAGEMENT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705600" y="46482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BUDGETS</a:t>
              </a:r>
              <a:endParaRPr lang="en-US" sz="1400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057400" y="52578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HELP DESK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657600" y="5257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FACILITY MANAGEMENT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2105890" y="588818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WASTE MANAGEMENT</a:t>
              </a:r>
              <a:endParaRPr lang="en-US" sz="1400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705600" y="52578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PACS &amp; TELE RADIOLOGY</a:t>
              </a:r>
              <a:endParaRPr lang="en-US" sz="1400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657600" y="5867400"/>
              <a:ext cx="14478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KITCHEN</a:t>
              </a:r>
              <a:endParaRPr lang="en-US" sz="1400" dirty="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181600" y="5867400"/>
              <a:ext cx="15240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EMR MODULE</a:t>
              </a:r>
              <a:endParaRPr lang="en-US" sz="1400" dirty="0"/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568035" y="5278580"/>
            <a:ext cx="14478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AMBULANCE MODULE</a:t>
            </a:r>
            <a:endParaRPr lang="en-US" sz="1400" dirty="0"/>
          </a:p>
        </p:txBody>
      </p:sp>
      <p:sp>
        <p:nvSpPr>
          <p:cNvPr id="51" name="Rounded Rectangle 50"/>
          <p:cNvSpPr/>
          <p:nvPr/>
        </p:nvSpPr>
        <p:spPr>
          <a:xfrm>
            <a:off x="6774870" y="5853545"/>
            <a:ext cx="1336965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TRANSPORT</a:t>
            </a:r>
            <a:endParaRPr lang="en-US" sz="1400" dirty="0"/>
          </a:p>
        </p:txBody>
      </p:sp>
      <p:sp>
        <p:nvSpPr>
          <p:cNvPr id="52" name="Rounded Rectangle 51"/>
          <p:cNvSpPr/>
          <p:nvPr/>
        </p:nvSpPr>
        <p:spPr>
          <a:xfrm>
            <a:off x="484910" y="1371600"/>
            <a:ext cx="15240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WEB-PORTAL / ONLINE APPOINTMENT MODULE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5228" y="76200"/>
            <a:ext cx="8915400" cy="9906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Quanta Module –Patient Registration, OPD - Menus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28600" y="1143000"/>
            <a:ext cx="3429000" cy="1524000"/>
          </a:xfrm>
          <a:prstGeom prst="wedgeRoundRectCallout">
            <a:avLst>
              <a:gd name="adj1" fmla="val 78975"/>
              <a:gd name="adj2" fmla="val 13847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Quanta HIS module </a:t>
            </a:r>
            <a:r>
              <a:rPr lang="en-US" b="1" dirty="0" smtClean="0">
                <a:solidFill>
                  <a:schemeClr val="tx2"/>
                </a:solidFill>
              </a:rPr>
              <a:t>has options like Admin, Insurance, OPD, IPD,  Billing, Patient Registration, OT and Reports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343400" y="1219200"/>
            <a:ext cx="4800600" cy="1524000"/>
          </a:xfrm>
          <a:prstGeom prst="wedgeRoundRectCallout">
            <a:avLst>
              <a:gd name="adj1" fmla="val -10408"/>
              <a:gd name="adj2" fmla="val 12565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patient registration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contains all patient details , which are used for patient insurance claims processing, registered patients can get a membership card. They are sent updates through email and SMS.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04800" y="3733800"/>
            <a:ext cx="3429000" cy="1981200"/>
          </a:xfrm>
          <a:prstGeom prst="wedgeRoundRectCallout">
            <a:avLst>
              <a:gd name="adj1" fmla="val 91674"/>
              <a:gd name="adj2" fmla="val 2551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And options like doctor’s appointment, patient registration, billing, insurance, reports and admin are available in the </a:t>
            </a:r>
            <a:r>
              <a:rPr lang="en-US" b="1" dirty="0" smtClean="0">
                <a:solidFill>
                  <a:srgbClr val="0070C0"/>
                </a:solidFill>
              </a:rPr>
              <a:t>OPD module</a:t>
            </a:r>
          </a:p>
          <a:p>
            <a:endParaRPr lang="en-US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Picture 3" descr="E:\PallaviUS\BIG IMAGES\bigstock-Medical-theme-doctors-are-stu-169727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798670"/>
            <a:ext cx="3673571" cy="244973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" y="76200"/>
            <a:ext cx="8534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Quanta –EMR, IPD &amp; OT Modules - Menus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457200" y="4038600"/>
            <a:ext cx="3657600" cy="22098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419600" y="4038600"/>
            <a:ext cx="3733800" cy="22098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ular Callout 30"/>
          <p:cNvSpPr/>
          <p:nvPr/>
        </p:nvSpPr>
        <p:spPr>
          <a:xfrm>
            <a:off x="304800" y="838200"/>
            <a:ext cx="3657600" cy="2667000"/>
          </a:xfrm>
          <a:prstGeom prst="wedgeRoundRectCallout">
            <a:avLst>
              <a:gd name="adj1" fmla="val -18529"/>
              <a:gd name="adj2" fmla="val 7138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EMR module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 menu has options like patient history, patient examination, diagnosis, ENT examination, dental dept., patient treatment, PAP Smear report, neonatal discharge summary, gynecology and ophthalmology modules</a:t>
            </a:r>
          </a:p>
        </p:txBody>
      </p:sp>
      <p:sp>
        <p:nvSpPr>
          <p:cNvPr id="32" name="Rounded Rectangular Callout 31"/>
          <p:cNvSpPr/>
          <p:nvPr/>
        </p:nvSpPr>
        <p:spPr>
          <a:xfrm>
            <a:off x="4191000" y="838200"/>
            <a:ext cx="2362200" cy="2438400"/>
          </a:xfrm>
          <a:prstGeom prst="wedgeRoundRectCallout">
            <a:avLst>
              <a:gd name="adj1" fmla="val -69527"/>
              <a:gd name="adj2" fmla="val 7656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IPD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menus include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ADT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, insurance, EMR, billing, patient registration, reports, OT and admin.</a:t>
            </a:r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6781800" y="838200"/>
            <a:ext cx="2209800" cy="2209800"/>
          </a:xfrm>
          <a:prstGeom prst="wedgeRoundRectCallout">
            <a:avLst>
              <a:gd name="adj1" fmla="val -61438"/>
              <a:gd name="adj2" fmla="val 10637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The options in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OT module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are admin, setting operations schedule and OT register.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Cont…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en-US" altLang="en-US" sz="2000" b="1" dirty="0" smtClean="0">
                <a:solidFill>
                  <a:srgbClr val="00B0F0"/>
                </a:solidFill>
                <a:latin typeface="+mj-lt"/>
              </a:rPr>
              <a:t>Clients:</a:t>
            </a:r>
            <a:r>
              <a:rPr lang="en-US" altLang="en-US" sz="2000" b="1" dirty="0" smtClean="0">
                <a:solidFill>
                  <a:srgbClr val="0033CC"/>
                </a:solidFill>
                <a:latin typeface="+mj-lt"/>
              </a:rPr>
              <a:t> </a:t>
            </a:r>
            <a:r>
              <a:rPr lang="en-US" altLang="en-US" sz="2000" dirty="0" smtClean="0">
                <a:latin typeface="+mj-lt"/>
              </a:rPr>
              <a:t>More than </a:t>
            </a:r>
            <a:r>
              <a:rPr lang="en-US" altLang="en-US" sz="2000" b="1" dirty="0" smtClean="0">
                <a:latin typeface="+mj-lt"/>
              </a:rPr>
              <a:t>10500+</a:t>
            </a:r>
            <a:r>
              <a:rPr lang="en-US" altLang="en-US" sz="2000" dirty="0" smtClean="0">
                <a:latin typeface="+mj-lt"/>
              </a:rPr>
              <a:t> small to big satisfied clients spread across India and Abroad.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sz="2000" b="1" dirty="0" smtClean="0">
                <a:solidFill>
                  <a:srgbClr val="00B0F0"/>
                </a:solidFill>
                <a:latin typeface="+mj-lt"/>
              </a:rPr>
              <a:t>Experience: </a:t>
            </a:r>
            <a:r>
              <a:rPr lang="en-US" altLang="en-US" sz="2000" dirty="0" smtClean="0">
                <a:latin typeface="+mj-lt"/>
              </a:rPr>
              <a:t>More </a:t>
            </a:r>
            <a:r>
              <a:rPr lang="en-US" altLang="en-US" sz="2000" smtClean="0">
                <a:latin typeface="+mj-lt"/>
              </a:rPr>
              <a:t>than 15 </a:t>
            </a:r>
            <a:r>
              <a:rPr lang="en-US" altLang="en-US" sz="2000" dirty="0" smtClean="0">
                <a:latin typeface="+mj-lt"/>
              </a:rPr>
              <a:t>years of Rigorous Healthcare Software development, Healthcare Consulting, Constant Market research, and Inputs from Healthcare professionals and experts.</a:t>
            </a:r>
          </a:p>
          <a:p>
            <a:pPr algn="just" eaLnBrk="1" hangingPunct="1"/>
            <a:endParaRPr lang="en-US" altLang="en-US" sz="2400" i="1" dirty="0" smtClean="0">
              <a:latin typeface="+mj-lt"/>
            </a:endParaRPr>
          </a:p>
          <a:p>
            <a:pPr eaLnBrk="1" hangingPunct="1"/>
            <a:endParaRPr lang="en-US" altLang="en-US" dirty="0" smtClean="0">
              <a:latin typeface="+mj-lt"/>
            </a:endParaRPr>
          </a:p>
        </p:txBody>
      </p:sp>
      <p:pic>
        <p:nvPicPr>
          <p:cNvPr id="2050" name="Picture 2" descr="E:\PallaviUS\BIG IMAGES\bigstock-Silhouettes-of-Two-Businessmen-642367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86200"/>
            <a:ext cx="7543800" cy="2362200"/>
          </a:xfrm>
          <a:prstGeom prst="rect">
            <a:avLst/>
          </a:prstGeom>
          <a:noFill/>
        </p:spPr>
      </p:pic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5724223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52400" y="76200"/>
            <a:ext cx="86868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Quanta – Billing, Insurance Module - Menus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05000" y="3429000"/>
            <a:ext cx="2133600" cy="27432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ular Callout 21"/>
          <p:cNvSpPr/>
          <p:nvPr/>
        </p:nvSpPr>
        <p:spPr>
          <a:xfrm>
            <a:off x="228600" y="914400"/>
            <a:ext cx="3048000" cy="1981200"/>
          </a:xfrm>
          <a:prstGeom prst="wedgeRoundRectCallout">
            <a:avLst>
              <a:gd name="adj1" fmla="val 34585"/>
              <a:gd name="adj2" fmla="val 9290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billing module </a:t>
            </a:r>
            <a:r>
              <a:rPr lang="en-US" b="1" dirty="0" smtClean="0">
                <a:solidFill>
                  <a:schemeClr val="tx2"/>
                </a:solidFill>
              </a:rPr>
              <a:t>menus consists of  menus  such as OPD and IPD billing, IPD advance billing, IPD registration receipt,  IPD refund receipt, and admin.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724400" y="3581400"/>
            <a:ext cx="3276600" cy="24384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ular Callout 25"/>
          <p:cNvSpPr/>
          <p:nvPr/>
        </p:nvSpPr>
        <p:spPr>
          <a:xfrm>
            <a:off x="3429000" y="914400"/>
            <a:ext cx="2667000" cy="2057400"/>
          </a:xfrm>
          <a:prstGeom prst="wedgeRoundRectCallout">
            <a:avLst>
              <a:gd name="adj1" fmla="val -48594"/>
              <a:gd name="adj2" fmla="val 8978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payment options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include credit and debit card , cheque, DD, pay order,  cash payment, net banking and mobile payment. 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6248400" y="762000"/>
            <a:ext cx="2667000" cy="2438400"/>
          </a:xfrm>
          <a:prstGeom prst="wedgeRoundRectCallout">
            <a:avLst>
              <a:gd name="adj1" fmla="val -20295"/>
              <a:gd name="adj2" fmla="val 6840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Insurance request, submit patient claim, sanction insurance, payment received,  ledger transaction reports, and admin menus are present  in the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insurance module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76200"/>
            <a:ext cx="8915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Quanta – Reports, Pathology Module - Menus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304800" y="3581400"/>
            <a:ext cx="4114800" cy="25908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562600" y="3505200"/>
            <a:ext cx="2286000" cy="26670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ular Callout 42"/>
          <p:cNvSpPr/>
          <p:nvPr/>
        </p:nvSpPr>
        <p:spPr>
          <a:xfrm>
            <a:off x="228600" y="1066800"/>
            <a:ext cx="4114800" cy="2057400"/>
          </a:xfrm>
          <a:prstGeom prst="wedgeRoundRectCallout">
            <a:avLst>
              <a:gd name="adj1" fmla="val 10226"/>
              <a:gd name="adj2" fmla="val 7061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The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Reports module </a:t>
            </a:r>
            <a:r>
              <a:rPr lang="en-US" b="1" dirty="0" smtClean="0">
                <a:solidFill>
                  <a:schemeClr val="tx2"/>
                </a:solidFill>
              </a:rPr>
              <a:t>consists of reports such as cash report, admitted/ discharged report, different revenue reports, shifted patient, total no. of admissions, refund, MIS, income summary report ,  &amp; many more.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4419600" y="685800"/>
            <a:ext cx="4572000" cy="2590800"/>
          </a:xfrm>
          <a:prstGeom prst="wedgeRoundRectCallout">
            <a:avLst>
              <a:gd name="adj1" fmla="val -6951"/>
              <a:gd name="adj2" fmla="val 6297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Pathology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consists of inventory,  patient registration, accession, patient result menus…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It can also be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interfaced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with different lab equipment like hematology analyzer, blood gas analyzer, biochemistry analyzer,  barcode devices , &amp; many more.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6" y="6248400"/>
            <a:ext cx="1352964" cy="519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76200"/>
            <a:ext cx="7391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Radiology, PACS Module - Menus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4114800" y="3429000"/>
            <a:ext cx="4114800" cy="25908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ular Callout 33"/>
          <p:cNvSpPr/>
          <p:nvPr/>
        </p:nvSpPr>
        <p:spPr>
          <a:xfrm>
            <a:off x="304800" y="838200"/>
            <a:ext cx="3124200" cy="2057400"/>
          </a:xfrm>
          <a:prstGeom prst="wedgeRoundRectCallout">
            <a:avLst>
              <a:gd name="adj1" fmla="val 538"/>
              <a:gd name="adj2" fmla="val 10850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Options such as reports, inventory, patient registration, accession, patient result and admin are available for the </a:t>
            </a:r>
            <a:r>
              <a:rPr lang="en-US" b="1" dirty="0" smtClean="0">
                <a:solidFill>
                  <a:srgbClr val="C00000"/>
                </a:solidFill>
              </a:rPr>
              <a:t>radiology module</a:t>
            </a:r>
            <a:r>
              <a:rPr lang="en-US" b="1" dirty="0" smtClean="0">
                <a:solidFill>
                  <a:schemeClr val="tx2"/>
                </a:solidFill>
              </a:rPr>
              <a:t>.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5800" y="4191000"/>
            <a:ext cx="1981200" cy="17526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ular Callout 36"/>
          <p:cNvSpPr/>
          <p:nvPr/>
        </p:nvSpPr>
        <p:spPr>
          <a:xfrm>
            <a:off x="4419600" y="762000"/>
            <a:ext cx="4572000" cy="2133600"/>
          </a:xfrm>
          <a:prstGeom prst="wedgeRoundRectCallout">
            <a:avLst>
              <a:gd name="adj1" fmla="val -35840"/>
              <a:gd name="adj2" fmla="val 7475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PACS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has a very large number of imaging controls. It has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connectivity with more than 50 PACS modalities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like Computed Radiography, Computed tomography,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Biomagnetic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imaging, Duplex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doppler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, X-ray angiography  and many more…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09600" y="76200"/>
            <a:ext cx="78486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Patient, Procurement Modules - Menus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33400" y="4038600"/>
            <a:ext cx="3505200" cy="24384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ular Callout 38"/>
          <p:cNvSpPr/>
          <p:nvPr/>
        </p:nvSpPr>
        <p:spPr>
          <a:xfrm>
            <a:off x="152400" y="838200"/>
            <a:ext cx="2895600" cy="2057400"/>
          </a:xfrm>
          <a:prstGeom prst="wedgeRoundRectCallout">
            <a:avLst>
              <a:gd name="adj1" fmla="val 38176"/>
              <a:gd name="adj2" fmla="val 97921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Options such as making an appointment, viewing appointments, clinical records, patient home, sending email and SMS are all available in </a:t>
            </a:r>
            <a:r>
              <a:rPr lang="en-US" b="1" dirty="0" smtClean="0">
                <a:solidFill>
                  <a:srgbClr val="C00000"/>
                </a:solidFill>
              </a:rPr>
              <a:t>patient module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876800" y="4191000"/>
            <a:ext cx="3200400" cy="22098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ular Callout 40"/>
          <p:cNvSpPr/>
          <p:nvPr/>
        </p:nvSpPr>
        <p:spPr>
          <a:xfrm>
            <a:off x="3200400" y="685800"/>
            <a:ext cx="5867400" cy="3124200"/>
          </a:xfrm>
          <a:prstGeom prst="wedgeRoundRectCallout">
            <a:avLst>
              <a:gd name="adj1" fmla="val 10163"/>
              <a:gd name="adj2" fmla="val 6318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Procurement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has 3 main menus:</a:t>
            </a:r>
          </a:p>
          <a:p>
            <a:pPr marL="342900" indent="-342900">
              <a:buAutoNum type="arabicParenR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Master menu – In this are the following menus: supplier, manufacture company, item, edit/ search item, drug master, set rate type, upload drug list, rate type.</a:t>
            </a:r>
          </a:p>
          <a:p>
            <a:pPr marL="342900" indent="-342900">
              <a:buAutoNum type="arabicParenR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Purchase menu – Add new PO, PO tracking, add new invoice, edit/ search invoice, issue voucher,  search issue voucher,  view acknowledgement, stock adjustment</a:t>
            </a:r>
          </a:p>
          <a:p>
            <a:pPr marL="342900" indent="-342900">
              <a:buAutoNum type="arabicParenR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Report menu – Stock ledger, current stock &amp; current stock branch wise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76200"/>
            <a:ext cx="8991600" cy="10668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Pharmacy, Inventory, housekeeping, Nurse, CSSD Modules - Menus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533400" y="3810000"/>
            <a:ext cx="3505200" cy="24384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152400" y="1752600"/>
            <a:ext cx="2590800" cy="1524000"/>
          </a:xfrm>
          <a:prstGeom prst="wedgeRoundRectCallout">
            <a:avLst>
              <a:gd name="adj1" fmla="val 20366"/>
              <a:gd name="adj2" fmla="val 97921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Pharmacy module </a:t>
            </a:r>
            <a:r>
              <a:rPr lang="en-US" b="1" dirty="0" smtClean="0">
                <a:solidFill>
                  <a:schemeClr val="tx2"/>
                </a:solidFill>
              </a:rPr>
              <a:t>and </a:t>
            </a:r>
            <a:r>
              <a:rPr lang="en-US" b="1" dirty="0" smtClean="0">
                <a:solidFill>
                  <a:srgbClr val="C00000"/>
                </a:solidFill>
              </a:rPr>
              <a:t>inventory module</a:t>
            </a:r>
            <a:r>
              <a:rPr lang="en-US" b="1" dirty="0" smtClean="0">
                <a:solidFill>
                  <a:schemeClr val="tx2"/>
                </a:solidFill>
              </a:rPr>
              <a:t> have menus such as master, transaction and report menus. 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24400" y="3962400"/>
            <a:ext cx="2895600" cy="23622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3733800" y="1752600"/>
            <a:ext cx="5334000" cy="1981200"/>
          </a:xfrm>
          <a:prstGeom prst="wedgeRoundRectCallout">
            <a:avLst>
              <a:gd name="adj1" fmla="val 5883"/>
              <a:gd name="adj2" fmla="val 7338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0000"/>
                </a:solidFill>
              </a:rPr>
              <a:t>Housekeeping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has one more menu than these – laundry. 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nurse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has menus such as nurse home, pharmacy, inventory and reports.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CSSD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has menus such as master, report, transaction and CSSD store.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76200"/>
            <a:ext cx="8991600" cy="10668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Kitchen, Vehicle Management, User Management, Helpdesk Modules - Menus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533400" y="3962400"/>
            <a:ext cx="3962400" cy="24384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152400" y="1295400"/>
            <a:ext cx="4343400" cy="2362200"/>
          </a:xfrm>
          <a:prstGeom prst="wedgeRoundRectCallout">
            <a:avLst>
              <a:gd name="adj1" fmla="val 6129"/>
              <a:gd name="adj2" fmla="val 7365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Kitchen module </a:t>
            </a:r>
            <a:r>
              <a:rPr lang="en-US" b="1" dirty="0" smtClean="0">
                <a:solidFill>
                  <a:schemeClr val="tx2"/>
                </a:solidFill>
              </a:rPr>
              <a:t>has menus such as master, purchase, report, consumption, kitchen and transaction.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Vehicle management module </a:t>
            </a:r>
            <a:r>
              <a:rPr lang="en-US" b="1" dirty="0" smtClean="0">
                <a:solidFill>
                  <a:schemeClr val="tx2"/>
                </a:solidFill>
              </a:rPr>
              <a:t>has menus such as vehicle master, ambulance master,  ambulance details, assign driver.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User Management module </a:t>
            </a:r>
            <a:r>
              <a:rPr lang="en-US" b="1" dirty="0" smtClean="0">
                <a:solidFill>
                  <a:schemeClr val="tx2"/>
                </a:solidFill>
              </a:rPr>
              <a:t>has menus such as employee and admin master.</a:t>
            </a:r>
          </a:p>
          <a:p>
            <a:pPr algn="ctr"/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181600" y="4343400"/>
            <a:ext cx="2514600" cy="18288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4648200" y="1295400"/>
            <a:ext cx="4419600" cy="2362200"/>
          </a:xfrm>
          <a:prstGeom prst="wedgeRoundRectCallout">
            <a:avLst>
              <a:gd name="adj1" fmla="val 8698"/>
              <a:gd name="adj2" fmla="val 7483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0000"/>
                </a:solidFill>
              </a:rPr>
              <a:t>Helpdesk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has menus like OPD patient list, OPD patient details,  lab patient list,  IPD patient list, IPD patient details,  registered patient list.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Equipment maintenance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has menus  such as master, item stock,  PM module,  work order and work request.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76200"/>
            <a:ext cx="8991600" cy="11430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chemeClr val="tx2"/>
                </a:solidFill>
              </a:rPr>
              <a:t>Diet Management , MIS, Roster Management, Payroll, Accounts, Blood bank Modules - Menus</a:t>
            </a:r>
            <a:endParaRPr lang="en-US" sz="34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62000" y="5337630"/>
            <a:ext cx="1447800" cy="14478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>
            <a:spLocks/>
          </p:cNvSpPr>
          <p:nvPr/>
        </p:nvSpPr>
        <p:spPr>
          <a:xfrm>
            <a:off x="91440" y="1295400"/>
            <a:ext cx="4572000" cy="3962400"/>
          </a:xfrm>
          <a:prstGeom prst="wedgeRoundRectCallout">
            <a:avLst>
              <a:gd name="adj1" fmla="val 163"/>
              <a:gd name="adj2" fmla="val 5524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0000"/>
                </a:solidFill>
              </a:rPr>
              <a:t>Diet management module </a:t>
            </a:r>
            <a:r>
              <a:rPr lang="en-US" b="1" dirty="0" smtClean="0">
                <a:solidFill>
                  <a:schemeClr val="tx2"/>
                </a:solidFill>
              </a:rPr>
              <a:t>has the following menus: diet setting, diet unit master, diet type, meal type, diet scheduler.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MIS module </a:t>
            </a:r>
            <a:r>
              <a:rPr lang="en-US" b="1" dirty="0" smtClean="0">
                <a:solidFill>
                  <a:schemeClr val="tx2"/>
                </a:solidFill>
              </a:rPr>
              <a:t>has the following menus: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Chart report, branch/user mgmt., MIS report, add clinic, head office procurement.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Roster management </a:t>
            </a:r>
            <a:r>
              <a:rPr lang="en-US" b="1" dirty="0" smtClean="0">
                <a:solidFill>
                  <a:schemeClr val="tx2"/>
                </a:solidFill>
              </a:rPr>
              <a:t>module has the menus:  admin, reports and create roster.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Payroll module </a:t>
            </a:r>
            <a:r>
              <a:rPr lang="en-US" b="1" dirty="0" smtClean="0">
                <a:solidFill>
                  <a:schemeClr val="tx2"/>
                </a:solidFill>
              </a:rPr>
              <a:t>has the following menus: master, employee transaction, application and reports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24400" y="4267200"/>
            <a:ext cx="2971800" cy="22098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4800600" y="1828800"/>
            <a:ext cx="4267200" cy="2133600"/>
          </a:xfrm>
          <a:prstGeom prst="wedgeRoundRectCallout">
            <a:avLst>
              <a:gd name="adj1" fmla="val 9379"/>
              <a:gd name="adj2" fmla="val 7402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00000"/>
                </a:solidFill>
              </a:rPr>
              <a:t>Accounts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has menus like master, transaction, budgets, depreciation and reports.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Blood bank module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has menus  such as blood bank, patient, account, reports, inventory, master, quality maintenance, user management , and camp.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09800" y="152400"/>
            <a:ext cx="4724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chemeClr val="tx2"/>
                </a:solidFill>
              </a:rPr>
              <a:t>Other Modules</a:t>
            </a:r>
            <a:r>
              <a:rPr lang="en-US" sz="3200" b="1" dirty="0" smtClean="0">
                <a:solidFill>
                  <a:schemeClr val="tx2"/>
                </a:solidFill>
              </a:rPr>
              <a:t> </a:t>
            </a:r>
            <a:endParaRPr lang="en-US" sz="34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362200" y="3276600"/>
            <a:ext cx="4038600" cy="28956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>
            <a:spLocks/>
          </p:cNvSpPr>
          <p:nvPr/>
        </p:nvSpPr>
        <p:spPr>
          <a:xfrm>
            <a:off x="304800" y="1143000"/>
            <a:ext cx="8382000" cy="1600200"/>
          </a:xfrm>
          <a:prstGeom prst="wedgeRoundRectCallout">
            <a:avLst>
              <a:gd name="adj1" fmla="val -2886"/>
              <a:gd name="adj2" fmla="val 8019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Other modules </a:t>
            </a:r>
            <a:r>
              <a:rPr lang="en-US" b="1" dirty="0" smtClean="0">
                <a:solidFill>
                  <a:schemeClr val="tx2"/>
                </a:solidFill>
              </a:rPr>
              <a:t>like address directory, backup &amp; restore, budgets, certificates issue, communication, costing, dental, donation emergency / casualty, energy audit, facility mgmt., ICD-10 diagnosis, library mgmt., medical research, room mgmt., and physiotherapy are also available …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09800" y="152400"/>
            <a:ext cx="4724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chemeClr val="tx2"/>
                </a:solidFill>
              </a:rPr>
              <a:t>Clients</a:t>
            </a:r>
            <a:endParaRPr lang="en-US" sz="34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49593"/>
            <a:ext cx="9906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11 Branches of </a:t>
            </a:r>
            <a:r>
              <a:rPr lang="en-US" b="1" dirty="0" err="1" smtClean="0">
                <a:solidFill>
                  <a:srgbClr val="FF0000"/>
                </a:solidFill>
              </a:rPr>
              <a:t>Ultratech</a:t>
            </a:r>
            <a:r>
              <a:rPr lang="en-US" b="1" dirty="0" smtClean="0">
                <a:solidFill>
                  <a:srgbClr val="FF0000"/>
                </a:solidFill>
              </a:rPr>
              <a:t> Cement Works</a:t>
            </a:r>
            <a:r>
              <a:rPr lang="en-US" dirty="0" smtClean="0"/>
              <a:t>, In India are Powered by </a:t>
            </a:r>
            <a:r>
              <a:rPr lang="en-US" b="1" dirty="0" smtClean="0"/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7 branches of </a:t>
            </a:r>
            <a:r>
              <a:rPr lang="en-US" b="1" dirty="0">
                <a:solidFill>
                  <a:srgbClr val="FF0000"/>
                </a:solidFill>
              </a:rPr>
              <a:t>Tata Power </a:t>
            </a:r>
            <a:r>
              <a:rPr lang="en-US" dirty="0"/>
              <a:t>In India are Powered by </a:t>
            </a:r>
            <a:r>
              <a:rPr lang="en-US" b="1" dirty="0"/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6 major </a:t>
            </a:r>
            <a:r>
              <a:rPr lang="en-US" dirty="0" err="1" smtClean="0"/>
              <a:t>Govt</a:t>
            </a:r>
            <a:r>
              <a:rPr lang="en-US" dirty="0" smtClean="0"/>
              <a:t> county Hospitals </a:t>
            </a:r>
            <a:r>
              <a:rPr lang="en-US" dirty="0"/>
              <a:t>in </a:t>
            </a:r>
            <a:r>
              <a:rPr lang="en-US" b="1" dirty="0"/>
              <a:t>Kenya</a:t>
            </a:r>
            <a:r>
              <a:rPr lang="en-US" dirty="0"/>
              <a:t> are Powered by </a:t>
            </a:r>
            <a:r>
              <a:rPr lang="en-US" b="1" dirty="0"/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22 </a:t>
            </a:r>
            <a:r>
              <a:rPr lang="en-US" b="1" dirty="0" err="1" smtClean="0">
                <a:solidFill>
                  <a:srgbClr val="FF0000"/>
                </a:solidFill>
              </a:rPr>
              <a:t>Govt</a:t>
            </a:r>
            <a:r>
              <a:rPr lang="en-US" b="1" dirty="0" smtClean="0">
                <a:solidFill>
                  <a:srgbClr val="FF0000"/>
                </a:solidFill>
              </a:rPr>
              <a:t> hospitals </a:t>
            </a:r>
            <a:r>
              <a:rPr lang="en-US" dirty="0"/>
              <a:t>in </a:t>
            </a:r>
            <a:r>
              <a:rPr lang="en-US" b="1" dirty="0"/>
              <a:t>Papua New Guinea </a:t>
            </a:r>
            <a:r>
              <a:rPr lang="en-US" dirty="0"/>
              <a:t>are powered by </a:t>
            </a:r>
            <a:r>
              <a:rPr lang="en-US" b="1" dirty="0"/>
              <a:t>Quanta 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120+ Big Diagnostics </a:t>
            </a:r>
            <a:r>
              <a:rPr lang="en-US" dirty="0" err="1" smtClean="0"/>
              <a:t>centres</a:t>
            </a:r>
            <a:r>
              <a:rPr lang="en-US" dirty="0" smtClean="0"/>
              <a:t> around the World are powered by Birlamedisoft </a:t>
            </a:r>
            <a:r>
              <a:rPr lang="en-US" b="1" dirty="0" smtClean="0"/>
              <a:t>Maxim LIS.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ranking hospital in Middle East </a:t>
            </a:r>
            <a:r>
              <a:rPr lang="en-US" b="1" dirty="0" smtClean="0">
                <a:solidFill>
                  <a:srgbClr val="FF0000"/>
                </a:solidFill>
              </a:rPr>
              <a:t>Al </a:t>
            </a:r>
            <a:r>
              <a:rPr lang="en-US" b="1" dirty="0" err="1" smtClean="0">
                <a:solidFill>
                  <a:srgbClr val="FF0000"/>
                </a:solidFill>
              </a:rPr>
              <a:t>Kafeel</a:t>
            </a:r>
            <a:r>
              <a:rPr lang="en-US" b="1" dirty="0" smtClean="0">
                <a:solidFill>
                  <a:srgbClr val="FF0000"/>
                </a:solidFill>
              </a:rPr>
              <a:t> Hospital</a:t>
            </a:r>
            <a:r>
              <a:rPr lang="en-US" dirty="0" smtClean="0"/>
              <a:t>, Iraq runs </a:t>
            </a:r>
            <a:r>
              <a:rPr lang="en-US" b="1" dirty="0" smtClean="0"/>
              <a:t>Quanta HIS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550 </a:t>
            </a:r>
            <a:r>
              <a:rPr lang="en-US" dirty="0"/>
              <a:t>bed tertiary hospital project </a:t>
            </a:r>
            <a:r>
              <a:rPr lang="en-US" b="1" dirty="0">
                <a:solidFill>
                  <a:srgbClr val="FF0000"/>
                </a:solidFill>
              </a:rPr>
              <a:t>building up from ground level </a:t>
            </a:r>
            <a:r>
              <a:rPr lang="en-US" dirty="0"/>
              <a:t>in </a:t>
            </a:r>
            <a:r>
              <a:rPr lang="en-US" b="1" dirty="0"/>
              <a:t>Dhaka, Bangladesh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300 bed </a:t>
            </a:r>
            <a:r>
              <a:rPr lang="en-US" b="1" dirty="0" smtClean="0">
                <a:solidFill>
                  <a:srgbClr val="FF0000"/>
                </a:solidFill>
              </a:rPr>
              <a:t>New hospital project consulting , </a:t>
            </a:r>
            <a:r>
              <a:rPr lang="en-US" b="1" dirty="0" smtClean="0"/>
              <a:t>Harare, Zimbabwe</a:t>
            </a:r>
            <a:endParaRPr lang="en-US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Defense Hospital </a:t>
            </a:r>
            <a:r>
              <a:rPr lang="en-US" b="1" dirty="0" err="1" smtClean="0">
                <a:solidFill>
                  <a:srgbClr val="FF0000"/>
                </a:solidFill>
              </a:rPr>
              <a:t>Amanullah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Khan </a:t>
            </a:r>
            <a:r>
              <a:rPr lang="en-US" b="1" dirty="0" smtClean="0">
                <a:solidFill>
                  <a:srgbClr val="FF0000"/>
                </a:solidFill>
              </a:rPr>
              <a:t>Hospital </a:t>
            </a:r>
            <a:r>
              <a:rPr lang="en-US" dirty="0" smtClean="0"/>
              <a:t>in</a:t>
            </a:r>
            <a:r>
              <a:rPr lang="en-US" b="1" dirty="0" smtClean="0"/>
              <a:t> Afghanistan </a:t>
            </a:r>
            <a:r>
              <a:rPr lang="en-US" dirty="0" smtClean="0"/>
              <a:t>is </a:t>
            </a:r>
            <a:r>
              <a:rPr lang="en-US" dirty="0"/>
              <a:t>powered by </a:t>
            </a:r>
            <a:r>
              <a:rPr lang="en-US" b="1" dirty="0"/>
              <a:t>Quanta </a:t>
            </a:r>
            <a:r>
              <a:rPr lang="en-US" b="1" dirty="0" smtClean="0"/>
              <a:t>HIS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FF0000"/>
                </a:solidFill>
              </a:rPr>
              <a:t>Medical Aid Society of Malawi (MASMW) </a:t>
            </a:r>
            <a:r>
              <a:rPr lang="en-US" dirty="0" smtClean="0"/>
              <a:t>is powered </a:t>
            </a:r>
            <a:r>
              <a:rPr lang="en-US" dirty="0"/>
              <a:t>by </a:t>
            </a:r>
            <a:r>
              <a:rPr lang="en-US" b="1" dirty="0"/>
              <a:t>Quanta </a:t>
            </a:r>
            <a:r>
              <a:rPr lang="en-US" b="1" dirty="0" smtClean="0"/>
              <a:t>HIS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latin typeface="Brush Script MT" panose="03060802040406070304" pitchFamily="66" charset="0"/>
              </a:rPr>
              <a:t> </a:t>
            </a:r>
            <a:r>
              <a:rPr lang="en-US" b="1" i="1" dirty="0" smtClean="0">
                <a:latin typeface="Brush Script MT" panose="03060802040406070304" pitchFamily="66" charset="0"/>
              </a:rPr>
              <a:t>                        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latin typeface="Brush Script MT" panose="03060802040406070304" pitchFamily="66" charset="0"/>
              </a:rPr>
              <a:t> </a:t>
            </a:r>
            <a:r>
              <a:rPr lang="en-US" b="1" i="1" dirty="0" smtClean="0">
                <a:latin typeface="Brush Script MT" panose="03060802040406070304" pitchFamily="66" charset="0"/>
              </a:rPr>
              <a:t>                         </a:t>
            </a:r>
            <a:r>
              <a:rPr lang="en-US" i="1" dirty="0" smtClean="0">
                <a:latin typeface="Brush Script MT" panose="03060802040406070304" pitchFamily="66" charset="0"/>
              </a:rPr>
              <a:t>Birlamedisoft </a:t>
            </a:r>
            <a:r>
              <a:rPr lang="en-US" i="1" dirty="0">
                <a:latin typeface="Brush Script MT" panose="03060802040406070304" pitchFamily="66" charset="0"/>
              </a:rPr>
              <a:t>presence in </a:t>
            </a:r>
            <a:r>
              <a:rPr lang="en-US" i="1" dirty="0" smtClean="0">
                <a:latin typeface="Brush Script MT" panose="03060802040406070304" pitchFamily="66" charset="0"/>
              </a:rPr>
              <a:t>15+ </a:t>
            </a:r>
            <a:r>
              <a:rPr lang="en-US" i="1" dirty="0">
                <a:latin typeface="Brush Script MT" panose="03060802040406070304" pitchFamily="66" charset="0"/>
              </a:rPr>
              <a:t>countries outside India and growing rapidly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09800" y="152400"/>
            <a:ext cx="47244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chemeClr val="tx2"/>
                </a:solidFill>
              </a:rPr>
              <a:t>Client Testimonials</a:t>
            </a:r>
            <a:endParaRPr lang="en-US" sz="34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68783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14" name="Rounded Rectangular Callout 13"/>
          <p:cNvSpPr>
            <a:spLocks/>
          </p:cNvSpPr>
          <p:nvPr/>
        </p:nvSpPr>
        <p:spPr>
          <a:xfrm>
            <a:off x="2362200" y="914400"/>
            <a:ext cx="4343400" cy="1066800"/>
          </a:xfrm>
          <a:prstGeom prst="wedgeRoundRectCallout">
            <a:avLst>
              <a:gd name="adj1" fmla="val -35661"/>
              <a:gd name="adj2" fmla="val 6139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"The software is robust and user-friendly. The support centre of Birlamedisoft is very courteous &amp; it provides round-the-clock services for smooth functioning of the software. I am fully satisfied with ‘Quanta WebHIMS’ and recommend the software to other hospitals."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2200" y="2057400"/>
            <a:ext cx="3352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/>
          </a:p>
          <a:p>
            <a:pPr algn="ct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Dr. Hitesh Bhaskar, Director (P&amp;O), Institute of Brain &amp; Spine (Sunflag Hospital)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, Faridabad</a:t>
            </a:r>
          </a:p>
          <a:p>
            <a:pPr algn="ctr"/>
            <a:endParaRPr lang="en-US" dirty="0"/>
          </a:p>
        </p:txBody>
      </p:sp>
      <p:sp>
        <p:nvSpPr>
          <p:cNvPr id="8" name="Rounded Rectangular Callout 7"/>
          <p:cNvSpPr>
            <a:spLocks/>
          </p:cNvSpPr>
          <p:nvPr/>
        </p:nvSpPr>
        <p:spPr>
          <a:xfrm>
            <a:off x="7315200" y="2133600"/>
            <a:ext cx="1447800" cy="1295400"/>
          </a:xfrm>
          <a:prstGeom prst="wedgeRoundRectCallout">
            <a:avLst>
              <a:gd name="adj1" fmla="val 8490"/>
              <a:gd name="adj2" fmla="val 6248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accent3">
                    <a:lumMod val="50000"/>
                  </a:schemeClr>
                </a:solidFill>
              </a:rPr>
              <a:t>“We are using Birlamedisoft HIS software from the past 6 years with satisfactory performance.”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800" y="3581400"/>
            <a:ext cx="1676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Narmada Trauma Centre</a:t>
            </a:r>
            <a:r>
              <a:rPr lang="en-US" sz="1200" dirty="0" smtClean="0">
                <a:solidFill>
                  <a:schemeClr val="accent3">
                    <a:lumMod val="75000"/>
                  </a:schemeClr>
                </a:solidFill>
              </a:rPr>
              <a:t>, Bhopal</a:t>
            </a:r>
          </a:p>
          <a:p>
            <a:pPr algn="ctr"/>
            <a:endParaRPr lang="en-US" sz="1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ounded Rectangular Callout 9"/>
          <p:cNvSpPr>
            <a:spLocks/>
          </p:cNvSpPr>
          <p:nvPr/>
        </p:nvSpPr>
        <p:spPr>
          <a:xfrm>
            <a:off x="381000" y="2362200"/>
            <a:ext cx="1905000" cy="1066800"/>
          </a:xfrm>
          <a:prstGeom prst="wedgeRoundRectCallout">
            <a:avLst>
              <a:gd name="adj1" fmla="val 34498"/>
              <a:gd name="adj2" fmla="val 7474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"The most suitable hospital software at the most reasonable price. We have got what we were looking for."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3733800"/>
            <a:ext cx="1905000" cy="233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City Hospital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, Jabalpur</a:t>
            </a:r>
          </a:p>
          <a:p>
            <a:pPr algn="ctr"/>
            <a:endParaRPr lang="en-US" dirty="0"/>
          </a:p>
        </p:txBody>
      </p:sp>
      <p:sp>
        <p:nvSpPr>
          <p:cNvPr id="12" name="Rounded Rectangular Callout 11"/>
          <p:cNvSpPr>
            <a:spLocks/>
          </p:cNvSpPr>
          <p:nvPr/>
        </p:nvSpPr>
        <p:spPr>
          <a:xfrm>
            <a:off x="6781800" y="4267200"/>
            <a:ext cx="1981200" cy="1066800"/>
          </a:xfrm>
          <a:prstGeom prst="wedgeRoundRectCallout">
            <a:avLst>
              <a:gd name="adj1" fmla="val 7083"/>
              <a:gd name="adj2" fmla="val 659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rgbClr val="7030A0"/>
                </a:solidFill>
              </a:rPr>
              <a:t>“Now that we are using this software, all our hospital processes are functioning in a faster and smoother manner"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24687" y="5535382"/>
            <a:ext cx="1676400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err="1" smtClean="0">
                <a:solidFill>
                  <a:srgbClr val="7030A0"/>
                </a:solidFill>
              </a:rPr>
              <a:t>Kitui</a:t>
            </a:r>
            <a:r>
              <a:rPr lang="en-US" sz="1200" b="1" dirty="0" smtClean="0">
                <a:solidFill>
                  <a:srgbClr val="7030A0"/>
                </a:solidFill>
              </a:rPr>
              <a:t> General Hospital</a:t>
            </a:r>
            <a:r>
              <a:rPr lang="en-US" sz="1200" dirty="0" smtClean="0">
                <a:solidFill>
                  <a:srgbClr val="7030A0"/>
                </a:solidFill>
              </a:rPr>
              <a:t>, Kenya</a:t>
            </a:r>
          </a:p>
        </p:txBody>
      </p:sp>
      <p:sp>
        <p:nvSpPr>
          <p:cNvPr id="16" name="Rounded Rectangular Callout 15"/>
          <p:cNvSpPr>
            <a:spLocks/>
          </p:cNvSpPr>
          <p:nvPr/>
        </p:nvSpPr>
        <p:spPr>
          <a:xfrm>
            <a:off x="304800" y="4191000"/>
            <a:ext cx="2438400" cy="1143000"/>
          </a:xfrm>
          <a:prstGeom prst="wedgeRoundRectCallout">
            <a:avLst>
              <a:gd name="adj1" fmla="val -37892"/>
              <a:gd name="adj2" fmla="val 61761"/>
              <a:gd name="adj3" fmla="val 16667"/>
            </a:avLst>
          </a:prstGeom>
          <a:solidFill>
            <a:srgbClr val="FEF4EC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"We are proud of having chosen Birlamedisoft Quanta HIS for our organization. This has put us as the number 1 medical organization in our country.”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5486400"/>
            <a:ext cx="21336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Medical Aid Society of Malawi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MASM</a:t>
            </a: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, Malawi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76600" y="2590800"/>
            <a:ext cx="3124200" cy="33528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err="1" smtClean="0">
                <a:solidFill>
                  <a:schemeClr val="bg2">
                    <a:lumMod val="50000"/>
                  </a:schemeClr>
                </a:solidFill>
              </a:rPr>
              <a:t>Cont</a:t>
            </a:r>
            <a:r>
              <a:rPr lang="en-US" altLang="en-US" sz="36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800" b="1" dirty="0" smtClean="0">
                <a:solidFill>
                  <a:srgbClr val="00B0F0"/>
                </a:solidFill>
                <a:latin typeface="+mj-lt"/>
              </a:rPr>
              <a:t>BM Team: </a:t>
            </a:r>
            <a:r>
              <a:rPr lang="en-US" altLang="en-US" sz="2800" dirty="0" smtClean="0">
                <a:latin typeface="+mj-lt"/>
              </a:rPr>
              <a:t>Very potential and A strong team of Medical and Software Professionals with more than </a:t>
            </a:r>
            <a:r>
              <a:rPr lang="en-US" altLang="en-US" sz="2800" b="1" dirty="0" smtClean="0">
                <a:latin typeface="+mj-lt"/>
              </a:rPr>
              <a:t>5500+ man-years experience </a:t>
            </a:r>
            <a:r>
              <a:rPr lang="en-US" altLang="en-US" sz="2800" dirty="0" smtClean="0">
                <a:latin typeface="+mj-lt"/>
              </a:rPr>
              <a:t>into developing Healthcare solutions and services.        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dirty="0" smtClean="0">
              <a:latin typeface="+mj-lt"/>
            </a:endParaRPr>
          </a:p>
        </p:txBody>
      </p:sp>
      <p:pic>
        <p:nvPicPr>
          <p:cNvPr id="1026" name="Picture 2" descr="E:\PallaviUS\BIG IMAGES\bigstock-Global-Business-90624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561523"/>
            <a:ext cx="7696200" cy="3220277"/>
          </a:xfrm>
          <a:prstGeom prst="rect">
            <a:avLst/>
          </a:prstGeom>
          <a:noFill/>
        </p:spPr>
      </p:pic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4158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524000" y="152400"/>
            <a:ext cx="60198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chemeClr val="tx2"/>
                </a:solidFill>
              </a:rPr>
              <a:t>Client Testimonials (contd.)</a:t>
            </a:r>
            <a:endParaRPr lang="en-US" sz="34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9" name="Rounded Rectangular Callout 8"/>
          <p:cNvSpPr>
            <a:spLocks/>
          </p:cNvSpPr>
          <p:nvPr/>
        </p:nvSpPr>
        <p:spPr>
          <a:xfrm>
            <a:off x="457200" y="4038600"/>
            <a:ext cx="2438400" cy="1219200"/>
          </a:xfrm>
          <a:prstGeom prst="wedgeRoundRectCallout">
            <a:avLst>
              <a:gd name="adj1" fmla="val -36794"/>
              <a:gd name="adj2" fmla="val 69412"/>
              <a:gd name="adj3" fmla="val 16667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"Not only Quanta HIS software, but also the team of Birlamedisoft is one of the best we have encountered. Hats off to Birlamedisoft!”</a:t>
            </a:r>
            <a:endParaRPr lang="en-US" sz="12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486400"/>
            <a:ext cx="2057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accent3">
                    <a:lumMod val="50000"/>
                  </a:schemeClr>
                </a:solidFill>
              </a:rPr>
              <a:t>Green City Hospital,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Greater </a:t>
            </a:r>
            <a:r>
              <a:rPr lang="en-US" sz="1200" dirty="0" err="1" smtClean="0">
                <a:solidFill>
                  <a:schemeClr val="accent3">
                    <a:lumMod val="50000"/>
                  </a:schemeClr>
                </a:solidFill>
              </a:rPr>
              <a:t>Noida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, Delhi</a:t>
            </a:r>
          </a:p>
          <a:p>
            <a:pPr algn="ctr"/>
            <a:endParaRPr lang="en-US" sz="1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ounded Rectangular Callout 10"/>
          <p:cNvSpPr>
            <a:spLocks/>
          </p:cNvSpPr>
          <p:nvPr/>
        </p:nvSpPr>
        <p:spPr>
          <a:xfrm>
            <a:off x="6477000" y="4495800"/>
            <a:ext cx="2362200" cy="990600"/>
          </a:xfrm>
          <a:prstGeom prst="wedgeRoundRectCallout">
            <a:avLst>
              <a:gd name="adj1" fmla="val -38458"/>
              <a:gd name="adj2" fmla="val 64558"/>
              <a:gd name="adj3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“Incredible hospital software! It really is second to none. The best software and the best price!!"</a:t>
            </a:r>
            <a:endParaRPr lang="en-US" sz="1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0" y="5715000"/>
            <a:ext cx="2590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</a:rPr>
              <a:t>St. John Hospital, 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Papua New Guinea</a:t>
            </a:r>
          </a:p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ounded Rectangular Callout 20"/>
          <p:cNvSpPr>
            <a:spLocks/>
          </p:cNvSpPr>
          <p:nvPr/>
        </p:nvSpPr>
        <p:spPr>
          <a:xfrm>
            <a:off x="381000" y="990600"/>
            <a:ext cx="2514600" cy="1143000"/>
          </a:xfrm>
          <a:prstGeom prst="wedgeRoundRectCallout">
            <a:avLst>
              <a:gd name="adj1" fmla="val 14964"/>
              <a:gd name="adj2" fmla="val 7474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“One of the best and most useful hospital software we have come across, Birlamedisoft's software has improved the functioning of Cosmo Hospital"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89000" y="2460171"/>
            <a:ext cx="17526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</a:rPr>
              <a:t>Olkalau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 Hospital, 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Kenya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3" name="Rounded Rectangular Callout 22"/>
          <p:cNvSpPr>
            <a:spLocks/>
          </p:cNvSpPr>
          <p:nvPr/>
        </p:nvSpPr>
        <p:spPr>
          <a:xfrm>
            <a:off x="6553200" y="990600"/>
            <a:ext cx="2133600" cy="1066800"/>
          </a:xfrm>
          <a:prstGeom prst="wedgeRoundRectCallout">
            <a:avLst>
              <a:gd name="adj1" fmla="val -9692"/>
              <a:gd name="adj2" fmla="val 68859"/>
              <a:gd name="adj3" fmla="val 16667"/>
            </a:avLst>
          </a:prstGeom>
          <a:solidFill>
            <a:srgbClr val="FFFFE1"/>
          </a:solidFill>
          <a:ln>
            <a:solidFill>
              <a:srgbClr val="BCB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rgbClr val="827F00"/>
                </a:solidFill>
              </a:rPr>
              <a:t>"We are really impressed with the working of Birlamedisoft! Their Quanta HIS software has completely swept away all competition”</a:t>
            </a:r>
            <a:endParaRPr lang="en-US" sz="1200" dirty="0">
              <a:solidFill>
                <a:srgbClr val="827F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8000" y="2209800"/>
            <a:ext cx="1600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rgbClr val="827F00"/>
                </a:solidFill>
              </a:rPr>
              <a:t>Tata Power, </a:t>
            </a:r>
            <a:r>
              <a:rPr lang="en-US" sz="1200" dirty="0" smtClean="0">
                <a:solidFill>
                  <a:srgbClr val="827F00"/>
                </a:solidFill>
              </a:rPr>
              <a:t>Mumbai</a:t>
            </a:r>
            <a:endParaRPr lang="en-US" sz="1200" dirty="0">
              <a:solidFill>
                <a:srgbClr val="827F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24200" y="1676400"/>
            <a:ext cx="3276600" cy="297180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4" y="1544884"/>
            <a:ext cx="4024086" cy="2677681"/>
          </a:xfrm>
          <a:prstGeom prst="rect">
            <a:avLst/>
          </a:prstGeom>
        </p:spPr>
      </p:pic>
      <p:sp>
        <p:nvSpPr>
          <p:cNvPr id="4" name="Rounded Rectangular Callout 3"/>
          <p:cNvSpPr>
            <a:spLocks/>
          </p:cNvSpPr>
          <p:nvPr/>
        </p:nvSpPr>
        <p:spPr>
          <a:xfrm>
            <a:off x="228600" y="990600"/>
            <a:ext cx="2133600" cy="1078675"/>
          </a:xfrm>
          <a:prstGeom prst="wedgeRoundRectCallout">
            <a:avLst>
              <a:gd name="adj1" fmla="val 15303"/>
              <a:gd name="adj2" fmla="val 66343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"We went in for Quanta HIS software as it offered the best quality of HIS and all required functions needed for our hospital.”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2286000"/>
            <a:ext cx="1981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err="1" smtClean="0">
                <a:solidFill>
                  <a:srgbClr val="7030A0"/>
                </a:solidFill>
              </a:rPr>
              <a:t>PKC</a:t>
            </a:r>
            <a:r>
              <a:rPr lang="en-US" sz="1200" b="1" dirty="0" smtClean="0">
                <a:solidFill>
                  <a:srgbClr val="7030A0"/>
                </a:solidFill>
              </a:rPr>
              <a:t> Hospital, </a:t>
            </a:r>
            <a:r>
              <a:rPr lang="en-US" sz="1200" dirty="0" err="1" smtClean="0">
                <a:solidFill>
                  <a:srgbClr val="7030A0"/>
                </a:solidFill>
              </a:rPr>
              <a:t>Vashi</a:t>
            </a:r>
            <a:r>
              <a:rPr lang="en-US" sz="1200" dirty="0" smtClean="0">
                <a:solidFill>
                  <a:srgbClr val="7030A0"/>
                </a:solidFill>
              </a:rPr>
              <a:t>, Mumbai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6" name="Rounded Rectangular Callout 5"/>
          <p:cNvSpPr>
            <a:spLocks/>
          </p:cNvSpPr>
          <p:nvPr/>
        </p:nvSpPr>
        <p:spPr>
          <a:xfrm>
            <a:off x="6019800" y="990600"/>
            <a:ext cx="2895600" cy="1190500"/>
          </a:xfrm>
          <a:prstGeom prst="wedgeRoundRectCallout">
            <a:avLst>
              <a:gd name="adj1" fmla="val 21883"/>
              <a:gd name="adj2" fmla="val 71568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“No other software provides the quality and services provided by Birlamedisoft’s ‘Quanta HIS’ software! Our search for a good hospital management software ended when we found Quanta.”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1400" y="2514600"/>
            <a:ext cx="1447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MIMHANS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, Meerut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ounded Rectangular Callout 7"/>
          <p:cNvSpPr>
            <a:spLocks/>
          </p:cNvSpPr>
          <p:nvPr/>
        </p:nvSpPr>
        <p:spPr>
          <a:xfrm>
            <a:off x="228600" y="4267200"/>
            <a:ext cx="2743200" cy="1371600"/>
          </a:xfrm>
          <a:prstGeom prst="wedgeRoundRectCallout">
            <a:avLst>
              <a:gd name="adj1" fmla="val 6792"/>
              <a:gd name="adj2" fmla="val 60797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"Good industrial hospital software systems are very difficult to find, but we were pleasantly surprised as Birlamedisoft offered us just what we needed in the form of Quanta HIS. A really superior quality software!”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5791200"/>
            <a:ext cx="2667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Ultratech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 Cement Works</a:t>
            </a:r>
          </a:p>
        </p:txBody>
      </p:sp>
      <p:sp>
        <p:nvSpPr>
          <p:cNvPr id="10" name="Rounded Rectangular Callout 9"/>
          <p:cNvSpPr>
            <a:spLocks/>
          </p:cNvSpPr>
          <p:nvPr/>
        </p:nvSpPr>
        <p:spPr>
          <a:xfrm>
            <a:off x="5943600" y="4372100"/>
            <a:ext cx="3048000" cy="1038100"/>
          </a:xfrm>
          <a:prstGeom prst="wedgeRoundRectCallout">
            <a:avLst>
              <a:gd name="adj1" fmla="val -35944"/>
              <a:gd name="adj2" fmla="val 82540"/>
              <a:gd name="adj3" fmla="val 16667"/>
            </a:avLst>
          </a:prstGeom>
          <a:solidFill>
            <a:srgbClr val="B400B4"/>
          </a:solidFill>
          <a:ln>
            <a:solidFill>
              <a:srgbClr val="B40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“We are lucky to have got Quanta HIS software for our organization. It is really the top software among the available healthcare solutions!”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6019800" y="5791200"/>
            <a:ext cx="2667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rgbClr val="B400B4"/>
                </a:solidFill>
              </a:rPr>
              <a:t>Humming Health</a:t>
            </a:r>
            <a:r>
              <a:rPr lang="en-US" sz="1200" dirty="0" smtClean="0">
                <a:solidFill>
                  <a:srgbClr val="B400B4"/>
                </a:solidFill>
              </a:rPr>
              <a:t>, Nairobi, Kenya</a:t>
            </a:r>
            <a:endParaRPr lang="en-US" sz="1200" dirty="0">
              <a:solidFill>
                <a:srgbClr val="B400B4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24000" y="152400"/>
            <a:ext cx="6019800" cy="533400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chemeClr val="tx2"/>
                </a:solidFill>
              </a:rPr>
              <a:t>Client Testimonials (contd.)</a:t>
            </a:r>
            <a:endParaRPr lang="en-US" sz="3400" b="1" dirty="0">
              <a:solidFill>
                <a:schemeClr val="tx2"/>
              </a:solidFill>
            </a:endParaRPr>
          </a:p>
        </p:txBody>
      </p:sp>
      <p:pic>
        <p:nvPicPr>
          <p:cNvPr id="13" name="Picture 12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0"/>
            <a:ext cx="45812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 descr="BM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97" y="3352800"/>
            <a:ext cx="1905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Birlamedisoft Appreciated</a:t>
            </a:r>
          </a:p>
        </p:txBody>
      </p:sp>
      <p:pic>
        <p:nvPicPr>
          <p:cNvPr id="1026" name="Picture 2" descr="E:\PallaviUS\Birlamedisoft NEW WSEBITE\UPDATED WEBSITE 2015\NEW WEBSITE\images\appreciation-certtifica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7000875" cy="496252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977952" y="914400"/>
            <a:ext cx="1882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NDS (Afghanistan)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1646" y="533400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Hospital Management System – Quanta V3.0</a:t>
            </a:r>
            <a:endParaRPr lang="en-US" dirty="0"/>
          </a:p>
        </p:txBody>
      </p:sp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38036"/>
            <a:ext cx="7365274" cy="554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altLang="en-US" sz="4000" b="1" dirty="0" smtClean="0">
                <a:solidFill>
                  <a:schemeClr val="accent3">
                    <a:lumMod val="75000"/>
                  </a:schemeClr>
                </a:solidFill>
                <a:cs typeface="Times New Roman" panose="02020603050405020304" pitchFamily="18" charset="0"/>
              </a:rPr>
              <a:t>Birlamedisoft Appreciated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977952" y="990600"/>
            <a:ext cx="5537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PNG National Department of Health (Papua New Guinea)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1646" y="533400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Hospital Management System – Quanta V3.0</a:t>
            </a:r>
            <a:endParaRPr lang="en-US" dirty="0"/>
          </a:p>
        </p:txBody>
      </p:sp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altLang="en-US" sz="4000" b="1" dirty="0" smtClean="0">
                <a:solidFill>
                  <a:schemeClr val="accent3">
                    <a:lumMod val="75000"/>
                  </a:schemeClr>
                </a:solidFill>
                <a:cs typeface="Times New Roman" panose="02020603050405020304" pitchFamily="18" charset="0"/>
              </a:rPr>
              <a:t>Birlamedisoft Appreciated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977952" y="990600"/>
            <a:ext cx="3126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Al-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Kafeel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Hospital, Karbala, Iraq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1646" y="533400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Hospital Management System – Quanta V3.0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436132"/>
            <a:ext cx="8382001" cy="4876800"/>
          </a:xfrm>
          <a:prstGeom prst="rect">
            <a:avLst/>
          </a:prstGeom>
        </p:spPr>
      </p:pic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609600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Birlamedisoft Appreciated</a:t>
            </a:r>
            <a:endParaRPr kumimoji="0" lang="en-US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7952" y="990600"/>
            <a:ext cx="3833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Softcom Business Solutions Ltd (Kenya)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1646" y="533400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Hospital Management System – Quanta V3.0</a:t>
            </a: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295400"/>
            <a:ext cx="5943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066800" y="1371600"/>
            <a:ext cx="7010400" cy="5334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609600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Birlamedisoft Appreciated</a:t>
            </a:r>
            <a:endParaRPr kumimoji="0" lang="en-US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7952" y="914400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MASM (Malawi)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1646" y="533400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Hospital Management System – Quanta V3.0</a:t>
            </a:r>
            <a:endParaRPr 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5400"/>
            <a:ext cx="7162800" cy="51054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609600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Birlamedisoft Appreciated</a:t>
            </a:r>
            <a:endParaRPr kumimoji="0" lang="en-US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Picture 5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190500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more client reference letters and client list at</a:t>
            </a:r>
          </a:p>
          <a:p>
            <a:endParaRPr lang="en-IN" dirty="0" smtClean="0"/>
          </a:p>
          <a:p>
            <a:r>
              <a:rPr lang="en-IN" dirty="0">
                <a:latin typeface="Arial Black" panose="020B0A04020102020204" pitchFamily="34" charset="0"/>
                <a:hlinkClick r:id="rId3"/>
              </a:rPr>
              <a:t>http://</a:t>
            </a:r>
            <a:r>
              <a:rPr lang="en-IN" dirty="0" smtClean="0">
                <a:latin typeface="Arial Black" panose="020B0A04020102020204" pitchFamily="34" charset="0"/>
                <a:hlinkClick r:id="rId3"/>
              </a:rPr>
              <a:t>www.birlamedisoft.com/peer_reviews.html</a:t>
            </a:r>
            <a:endParaRPr lang="en-IN" dirty="0" smtClean="0">
              <a:latin typeface="Arial Black" panose="020B0A04020102020204" pitchFamily="34" charset="0"/>
            </a:endParaRPr>
          </a:p>
          <a:p>
            <a:endParaRPr lang="en-IN" dirty="0">
              <a:latin typeface="Arial Black" panose="020B0A04020102020204" pitchFamily="34" charset="0"/>
            </a:endParaRPr>
          </a:p>
          <a:p>
            <a:r>
              <a:rPr lang="en-IN" dirty="0">
                <a:latin typeface="Arial Black" panose="020B0A04020102020204" pitchFamily="34" charset="0"/>
                <a:hlinkClick r:id="rId4"/>
              </a:rPr>
              <a:t>http://</a:t>
            </a:r>
            <a:r>
              <a:rPr lang="en-IN" dirty="0" smtClean="0">
                <a:latin typeface="Arial Black" panose="020B0A04020102020204" pitchFamily="34" charset="0"/>
                <a:hlinkClick r:id="rId4"/>
              </a:rPr>
              <a:t>www.birlamedisoft.com/clients-list.html</a:t>
            </a:r>
            <a:endParaRPr lang="en-IN" dirty="0" smtClean="0">
              <a:latin typeface="Arial Black" panose="020B0A04020102020204" pitchFamily="34" charset="0"/>
            </a:endParaRPr>
          </a:p>
          <a:p>
            <a:endParaRPr lang="en-IN" dirty="0" smtClean="0">
              <a:latin typeface="Arial Black" panose="020B0A04020102020204" pitchFamily="34" charset="0"/>
            </a:endParaRPr>
          </a:p>
          <a:p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0" y="5410200"/>
            <a:ext cx="3374963" cy="92333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Thank You!</a:t>
            </a:r>
            <a:endParaRPr lang="en-US" sz="54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533400"/>
            <a:ext cx="7452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Birlamedisoft Pvt. Ltd.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7933" y="1183944"/>
            <a:ext cx="2773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Brush Script MT" pitchFamily="66" charset="0"/>
              </a:rPr>
              <a:t>We Care Health Care</a:t>
            </a:r>
            <a:endParaRPr lang="en-US" sz="2800" dirty="0">
              <a:solidFill>
                <a:schemeClr val="tx2"/>
              </a:solidFill>
              <a:latin typeface="Brush Script MT" pitchFamily="66" charset="0"/>
            </a:endParaRPr>
          </a:p>
        </p:txBody>
      </p:sp>
      <p:pic>
        <p:nvPicPr>
          <p:cNvPr id="12" name="Picture 11" descr="B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0" y="48006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Mail us at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info@birlamedisoft.com</a:t>
            </a:r>
          </a:p>
          <a:p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birlamedisoft@gmail.com 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22" name="Picture 2" descr="E:\PallaviUS\Birlamedisoft NEW WSEBITE\UPDATED WEBSITE 2015\NEW WEBSITE\images\feedback_im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9425" y="1876425"/>
            <a:ext cx="3076575" cy="2619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BIRLAMEDISOFT DIVISIONS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latin typeface="+mj-lt"/>
              </a:rPr>
              <a:t>SUPER SPECIALITY HOSPITALS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latin typeface="+mj-lt"/>
              </a:rPr>
              <a:t>GROUP OF HOSPITALS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latin typeface="+mj-lt"/>
              </a:rPr>
              <a:t>HOSPITALS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latin typeface="+mj-lt"/>
              </a:rPr>
              <a:t>DIAGNOSTIC CENTERS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latin typeface="+mj-lt"/>
              </a:rPr>
              <a:t>PATHOLOGY LABORATORIES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latin typeface="+mj-lt"/>
              </a:rPr>
              <a:t>PHARMACIES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latin typeface="+mj-lt"/>
              </a:rPr>
              <a:t>BLOODBANKS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smtClean="0">
                <a:latin typeface="+mj-lt"/>
              </a:rPr>
              <a:t>CLINICS &amp; OPD</a:t>
            </a:r>
          </a:p>
        </p:txBody>
      </p:sp>
      <p:pic>
        <p:nvPicPr>
          <p:cNvPr id="3074" name="Picture 2" descr="E:\PallaviUS\BIG IMAGES\bigstock-Online-medical-or-pharmacy-bus-491212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676400"/>
            <a:ext cx="3093555" cy="4419600"/>
          </a:xfrm>
          <a:prstGeom prst="rect">
            <a:avLst/>
          </a:prstGeom>
          <a:noFill/>
        </p:spPr>
      </p:pic>
      <p:pic>
        <p:nvPicPr>
          <p:cNvPr id="5" name="Picture 4" descr="BM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7749888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BIRLAMEDISOFT WEBBASED SOFTWARES SERIES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17625"/>
            <a:ext cx="7467600" cy="45259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en-US" sz="3200" dirty="0" smtClean="0">
                <a:latin typeface="+mj-lt"/>
                <a:cs typeface="Times New Roman" panose="02020603050405020304" pitchFamily="18" charset="0"/>
                <a:hlinkClick r:id="rId2"/>
              </a:rPr>
              <a:t>www.quanta-his.com</a:t>
            </a: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dirty="0" smtClean="0">
                <a:latin typeface="+mj-lt"/>
                <a:cs typeface="Times New Roman" panose="02020603050405020304" pitchFamily="18" charset="0"/>
                <a:hlinkClick r:id="rId3"/>
              </a:rPr>
              <a:t>www.maxim-lis.com</a:t>
            </a: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dirty="0" smtClean="0">
                <a:latin typeface="+mj-lt"/>
                <a:cs typeface="Times New Roman" panose="02020603050405020304" pitchFamily="18" charset="0"/>
                <a:hlinkClick r:id="rId4"/>
              </a:rPr>
              <a:t>www.maxim-pacs.com</a:t>
            </a: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dirty="0" smtClean="0">
                <a:latin typeface="+mj-lt"/>
                <a:cs typeface="Times New Roman" panose="02020603050405020304" pitchFamily="18" charset="0"/>
                <a:hlinkClick r:id="rId5"/>
              </a:rPr>
              <a:t>www.netbloodbank.com</a:t>
            </a: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dirty="0" smtClean="0">
                <a:latin typeface="+mj-lt"/>
                <a:cs typeface="Times New Roman" panose="02020603050405020304" pitchFamily="18" charset="0"/>
                <a:hlinkClick r:id="rId6"/>
              </a:rPr>
              <a:t>www.histopath-lab.com</a:t>
            </a: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dirty="0" smtClean="0">
                <a:latin typeface="+mj-lt"/>
                <a:cs typeface="Times New Roman" panose="02020603050405020304" pitchFamily="18" charset="0"/>
                <a:hlinkClick r:id="rId7"/>
              </a:rPr>
              <a:t>www.epathlab.com</a:t>
            </a: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 smtClean="0">
                <a:latin typeface="+mj-lt"/>
                <a:cs typeface="Times New Roman" panose="02020603050405020304" pitchFamily="18" charset="0"/>
                <a:hlinkClick r:id="rId8"/>
              </a:rPr>
              <a:t>www.birlahospicon.com</a:t>
            </a:r>
            <a:endParaRPr lang="en-US" altLang="en-US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dirty="0" smtClean="0">
                <a:latin typeface="+mj-lt"/>
                <a:cs typeface="Times New Roman" panose="02020603050405020304" pitchFamily="18" charset="0"/>
                <a:hlinkClick r:id="rId9"/>
              </a:rPr>
              <a:t>www.birlameditour.com</a:t>
            </a: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 smtClean="0">
                <a:latin typeface="+mj-lt"/>
                <a:cs typeface="Times New Roman" panose="02020603050405020304" pitchFamily="18" charset="0"/>
                <a:hlinkClick r:id="rId10"/>
              </a:rPr>
              <a:t>www.birlamedipro.com</a:t>
            </a: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en-US" sz="3200" dirty="0" smtClean="0">
              <a:latin typeface="+mj-lt"/>
              <a:cs typeface="Times New Roman" panose="02020603050405020304" pitchFamily="18" charset="0"/>
            </a:endParaRPr>
          </a:p>
          <a:p>
            <a:endParaRPr lang="en-US" altLang="en-US" dirty="0" smtClean="0"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72000" y="1905000"/>
            <a:ext cx="4495800" cy="293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BM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50316293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5424136"/>
              </p:ext>
            </p:extLst>
          </p:nvPr>
        </p:nvGraphicFramePr>
        <p:xfrm>
          <a:off x="533400" y="1752600"/>
          <a:ext cx="82296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BM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5800" y="6019800"/>
            <a:ext cx="790575" cy="7892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819400" y="6553200"/>
            <a:ext cx="3200400" cy="304800"/>
          </a:xfrm>
          <a:prstGeom prst="roundRect">
            <a:avLst/>
          </a:prstGeom>
          <a:solidFill>
            <a:srgbClr val="2791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www.birlamedisoft.com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47785823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u="sng" dirty="0" smtClean="0"/>
              <a:t>CURRENT PROCESS</a:t>
            </a:r>
            <a:endParaRPr lang="en-IN" sz="3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t="895" r="5945" b="2649"/>
          <a:stretch/>
        </p:blipFill>
        <p:spPr>
          <a:xfrm>
            <a:off x="768096" y="1275580"/>
            <a:ext cx="414248" cy="1455241"/>
          </a:xfrm>
          <a:prstGeom prst="rect">
            <a:avLst/>
          </a:prstGeom>
        </p:spPr>
      </p:pic>
      <p:pic>
        <p:nvPicPr>
          <p:cNvPr id="2050" name="Picture 2" descr="https://cliparts.zone/thu/367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17" y="635680"/>
            <a:ext cx="1095917" cy="11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clipartpanda.com/hospital-clipart-hospital-icon-clip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17" y="456445"/>
            <a:ext cx="1025843" cy="13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lipartkid.com/images/843/swedish-health-care-lacks-behind-pro-libertate-nostra-pnkvrJ-clipar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95" y="4946543"/>
            <a:ext cx="857250" cy="13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-media-cache-ak0.pinimg.com/736x/91/a5/c4/91a5c42d47adecdaf8556ebd66719b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17" y="2750102"/>
            <a:ext cx="965600" cy="13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cdn.xl.thumbs.canstockphoto.com/canstock2922762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r="4481" b="29939"/>
          <a:stretch/>
        </p:blipFill>
        <p:spPr bwMode="auto">
          <a:xfrm>
            <a:off x="7434943" y="5740337"/>
            <a:ext cx="1632857" cy="111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-media-cache-ak0.pinimg.com/564x/86/a0/6b/86a06bb0a343fc975f0672859cf1e8af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898166"/>
            <a:ext cx="1524420" cy="14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82344" y="2348656"/>
            <a:ext cx="1103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Patient</a:t>
            </a:r>
            <a:endParaRPr lang="en-IN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4282216" y="1671966"/>
            <a:ext cx="705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PHC</a:t>
            </a:r>
            <a:endParaRPr lang="en-IN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8035766" y="511044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DH</a:t>
            </a:r>
            <a:endParaRPr lang="en-IN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7581512" y="4085288"/>
            <a:ext cx="1105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MCH</a:t>
            </a:r>
            <a:endParaRPr lang="en-IN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3951400" y="6293276"/>
            <a:ext cx="1763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Pvt. Hosp.</a:t>
            </a:r>
            <a:endParaRPr lang="en-IN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437740" y="6196109"/>
            <a:ext cx="1619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Pvt. Clinic</a:t>
            </a:r>
            <a:endParaRPr lang="en-IN" sz="2400" b="1" dirty="0"/>
          </a:p>
        </p:txBody>
      </p:sp>
      <p:grpSp>
        <p:nvGrpSpPr>
          <p:cNvPr id="3" name="Group 42"/>
          <p:cNvGrpSpPr/>
          <p:nvPr/>
        </p:nvGrpSpPr>
        <p:grpSpPr>
          <a:xfrm>
            <a:off x="429123" y="1143000"/>
            <a:ext cx="3304678" cy="3620295"/>
            <a:chOff x="572163" y="1143000"/>
            <a:chExt cx="4406237" cy="3620295"/>
          </a:xfrm>
        </p:grpSpPr>
        <p:sp>
          <p:nvSpPr>
            <p:cNvPr id="59" name="Oval 58"/>
            <p:cNvSpPr/>
            <p:nvPr/>
          </p:nvSpPr>
          <p:spPr>
            <a:xfrm>
              <a:off x="572163" y="3487012"/>
              <a:ext cx="607198" cy="5735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032000" y="1275580"/>
              <a:ext cx="2946400" cy="727620"/>
            </a:xfrm>
            <a:prstGeom prst="straightConnector1">
              <a:avLst/>
            </a:prstGeom>
            <a:ln w="635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325115" y="2914068"/>
              <a:ext cx="3451" cy="1849227"/>
            </a:xfrm>
            <a:prstGeom prst="straightConnector1">
              <a:avLst/>
            </a:prstGeom>
            <a:ln w="635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2613506" y="1143000"/>
              <a:ext cx="607199" cy="5735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539999" y="1219200"/>
              <a:ext cx="7014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1</a:t>
              </a:r>
              <a:r>
                <a:rPr lang="en-US" sz="2400" b="1" dirty="0"/>
                <a:t>A</a:t>
              </a:r>
              <a:endParaRPr lang="en-IN" sz="2400" b="1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1322" y="3542954"/>
              <a:ext cx="6843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1B</a:t>
              </a:r>
              <a:endParaRPr lang="en-IN" sz="2400" b="1" dirty="0"/>
            </a:p>
          </p:txBody>
        </p:sp>
      </p:grpSp>
      <p:grpSp>
        <p:nvGrpSpPr>
          <p:cNvPr id="5" name="Group 43"/>
          <p:cNvGrpSpPr/>
          <p:nvPr/>
        </p:nvGrpSpPr>
        <p:grpSpPr>
          <a:xfrm>
            <a:off x="1403845" y="590805"/>
            <a:ext cx="5808208" cy="5940754"/>
            <a:chOff x="1871793" y="590805"/>
            <a:chExt cx="7744277" cy="5940754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7010960" y="1292011"/>
              <a:ext cx="2554496" cy="0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732613" y="1967154"/>
              <a:ext cx="2883457" cy="1133712"/>
            </a:xfrm>
            <a:prstGeom prst="straightConnector1">
              <a:avLst/>
            </a:prstGeom>
            <a:ln w="63500">
              <a:solidFill>
                <a:schemeClr val="accent2"/>
              </a:solidFill>
              <a:prstDash val="dash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871793" y="1751892"/>
              <a:ext cx="7693663" cy="3379148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1871793" y="3617442"/>
              <a:ext cx="7744277" cy="1796387"/>
            </a:xfrm>
            <a:prstGeom prst="straightConnector1">
              <a:avLst/>
            </a:prstGeom>
            <a:ln w="63500">
              <a:solidFill>
                <a:schemeClr val="accent2"/>
              </a:solidFill>
              <a:prstDash val="dash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871793" y="5748895"/>
              <a:ext cx="2954207" cy="51120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7889548" y="590805"/>
              <a:ext cx="607198" cy="5735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918575" y="641613"/>
              <a:ext cx="7014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2</a:t>
              </a:r>
              <a:r>
                <a:rPr lang="en-US" sz="2400" b="1" dirty="0" smtClean="0"/>
                <a:t>A</a:t>
              </a:r>
              <a:endParaRPr lang="en-IN" sz="2400" b="1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6258345" y="2075650"/>
              <a:ext cx="607198" cy="5735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87373" y="2126458"/>
              <a:ext cx="6843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2B</a:t>
              </a:r>
              <a:endParaRPr lang="en-IN" sz="2400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3832805" y="3431074"/>
              <a:ext cx="607198" cy="5735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861833" y="3481882"/>
              <a:ext cx="6715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2C</a:t>
              </a:r>
              <a:endParaRPr lang="en-IN" sz="24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5985550" y="3631961"/>
              <a:ext cx="607198" cy="5735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014578" y="3682769"/>
              <a:ext cx="7121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D</a:t>
              </a:r>
              <a:endParaRPr lang="en-IN" sz="2400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2943682" y="5958009"/>
              <a:ext cx="607198" cy="5735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72710" y="6008817"/>
              <a:ext cx="6544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E</a:t>
              </a:r>
              <a:endParaRPr lang="en-IN" sz="2400" b="1" dirty="0"/>
            </a:p>
          </p:txBody>
        </p:sp>
      </p:grpSp>
      <p:grpSp>
        <p:nvGrpSpPr>
          <p:cNvPr id="6" name="Group 45"/>
          <p:cNvGrpSpPr/>
          <p:nvPr/>
        </p:nvGrpSpPr>
        <p:grpSpPr>
          <a:xfrm>
            <a:off x="5450084" y="1876529"/>
            <a:ext cx="3134172" cy="3974584"/>
            <a:chOff x="7266779" y="1876529"/>
            <a:chExt cx="4178897" cy="3974584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7492260" y="4566733"/>
              <a:ext cx="2309775" cy="1284380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266779" y="4118035"/>
              <a:ext cx="2349291" cy="1295794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0441381" y="1876529"/>
              <a:ext cx="0" cy="807333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10715172" y="1932516"/>
              <a:ext cx="607198" cy="573550"/>
            </a:xfrm>
            <a:prstGeom prst="ellipse">
              <a:avLst/>
            </a:prstGeom>
            <a:solidFill>
              <a:srgbClr val="BAEF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744201" y="1983324"/>
              <a:ext cx="7014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3A</a:t>
              </a:r>
              <a:endParaRPr lang="en-IN" sz="2400" b="1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8758601" y="5223151"/>
              <a:ext cx="607198" cy="573550"/>
            </a:xfrm>
            <a:prstGeom prst="ellipse">
              <a:avLst/>
            </a:prstGeom>
            <a:solidFill>
              <a:srgbClr val="BAEF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787630" y="5273959"/>
              <a:ext cx="6843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3B</a:t>
              </a:r>
              <a:endParaRPr lang="en-IN" sz="24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7773542" y="4165284"/>
              <a:ext cx="607198" cy="573550"/>
            </a:xfrm>
            <a:prstGeom prst="ellipse">
              <a:avLst/>
            </a:prstGeom>
            <a:solidFill>
              <a:srgbClr val="BAEF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802571" y="4216092"/>
              <a:ext cx="6715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3C</a:t>
              </a:r>
              <a:endParaRPr lang="en-IN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6750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2661</Words>
  <Application>Microsoft Office PowerPoint</Application>
  <PresentationFormat>On-screen Show (4:3)</PresentationFormat>
  <Paragraphs>457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 Unicode MS</vt:lpstr>
      <vt:lpstr>Arial</vt:lpstr>
      <vt:lpstr>Arial Black</vt:lpstr>
      <vt:lpstr>Brush Script MT</vt:lpstr>
      <vt:lpstr>Calibri</vt:lpstr>
      <vt:lpstr>Impact</vt:lpstr>
      <vt:lpstr>Times New Roman</vt:lpstr>
      <vt:lpstr>Wingdings</vt:lpstr>
      <vt:lpstr>Wingdings 2</vt:lpstr>
      <vt:lpstr>Office Theme</vt:lpstr>
      <vt:lpstr>PowerPoint Presentation</vt:lpstr>
      <vt:lpstr>Birlamedisoft Company Profile</vt:lpstr>
      <vt:lpstr>Cont…</vt:lpstr>
      <vt:lpstr>Cont…</vt:lpstr>
      <vt:lpstr>Cont…</vt:lpstr>
      <vt:lpstr>BIRLAMEDISOFT DIVISIONS</vt:lpstr>
      <vt:lpstr>BIRLAMEDISOFT WEBBASED SOFTWARES SERIES </vt:lpstr>
      <vt:lpstr>PowerPoint Presentation</vt:lpstr>
      <vt:lpstr>CURRENT PROCESS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How Hospitals will get connected by Quanta </vt:lpstr>
      <vt:lpstr>Quanta Integration within Hospital</vt:lpstr>
      <vt:lpstr>Access Quanta from Outside via Internet</vt:lpstr>
      <vt:lpstr>How Quanta will connect with other Govt. departments</vt:lpstr>
      <vt:lpstr>By Implementing QUANTA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Interfaces/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Birlamedisoft Appreciated</vt:lpstr>
      <vt:lpstr>Birlamedisoft Appreciated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Dell240</dc:creator>
  <cp:lastModifiedBy>Windows User</cp:lastModifiedBy>
  <cp:revision>245</cp:revision>
  <dcterms:created xsi:type="dcterms:W3CDTF">2013-05-03T11:01:34Z</dcterms:created>
  <dcterms:modified xsi:type="dcterms:W3CDTF">2017-05-02T13:13:33Z</dcterms:modified>
</cp:coreProperties>
</file>